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8" r:id="rId3"/>
    <p:sldId id="276" r:id="rId4"/>
    <p:sldId id="280" r:id="rId5"/>
    <p:sldId id="281" r:id="rId6"/>
    <p:sldId id="279" r:id="rId7"/>
    <p:sldId id="28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57" autoAdjust="0"/>
    <p:restoredTop sz="94660"/>
  </p:normalViewPr>
  <p:slideViewPr>
    <p:cSldViewPr snapToGrid="0">
      <p:cViewPr>
        <p:scale>
          <a:sx n="200" d="100"/>
          <a:sy n="200" d="100"/>
        </p:scale>
        <p:origin x="-984" y="17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3B32F-C09B-4877-B94B-7879BBE7DC19}" type="datetimeFigureOut">
              <a:rPr lang="en-AU" smtClean="0"/>
              <a:t>14/06/2021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02C47-0044-4AA8-8EF6-F26845150C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36139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3B32F-C09B-4877-B94B-7879BBE7DC19}" type="datetimeFigureOut">
              <a:rPr lang="en-AU" smtClean="0"/>
              <a:t>14/06/2021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02C47-0044-4AA8-8EF6-F26845150C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65304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3B32F-C09B-4877-B94B-7879BBE7DC19}" type="datetimeFigureOut">
              <a:rPr lang="en-AU" smtClean="0"/>
              <a:t>14/06/2021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02C47-0044-4AA8-8EF6-F26845150C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18778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3B32F-C09B-4877-B94B-7879BBE7DC19}" type="datetimeFigureOut">
              <a:rPr lang="en-AU" smtClean="0"/>
              <a:t>14/06/2021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02C47-0044-4AA8-8EF6-F26845150C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21372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3B32F-C09B-4877-B94B-7879BBE7DC19}" type="datetimeFigureOut">
              <a:rPr lang="en-AU" smtClean="0"/>
              <a:t>14/06/2021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02C47-0044-4AA8-8EF6-F26845150C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02698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3B32F-C09B-4877-B94B-7879BBE7DC19}" type="datetimeFigureOut">
              <a:rPr lang="en-AU" smtClean="0"/>
              <a:t>14/06/2021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02C47-0044-4AA8-8EF6-F26845150C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59337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3B32F-C09B-4877-B94B-7879BBE7DC19}" type="datetimeFigureOut">
              <a:rPr lang="en-AU" smtClean="0"/>
              <a:t>14/06/2021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02C47-0044-4AA8-8EF6-F26845150C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76833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3B32F-C09B-4877-B94B-7879BBE7DC19}" type="datetimeFigureOut">
              <a:rPr lang="en-AU" smtClean="0"/>
              <a:t>14/06/2021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02C47-0044-4AA8-8EF6-F26845150C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53226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3B32F-C09B-4877-B94B-7879BBE7DC19}" type="datetimeFigureOut">
              <a:rPr lang="en-AU" smtClean="0"/>
              <a:t>14/06/2021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02C47-0044-4AA8-8EF6-F26845150C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82489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3B32F-C09B-4877-B94B-7879BBE7DC19}" type="datetimeFigureOut">
              <a:rPr lang="en-AU" smtClean="0"/>
              <a:t>14/06/2021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02C47-0044-4AA8-8EF6-F26845150C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7171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3B32F-C09B-4877-B94B-7879BBE7DC19}" type="datetimeFigureOut">
              <a:rPr lang="en-AU" smtClean="0"/>
              <a:t>14/06/2021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02C47-0044-4AA8-8EF6-F26845150C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54907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3B32F-C09B-4877-B94B-7879BBE7DC19}" type="datetimeFigureOut">
              <a:rPr lang="en-AU" smtClean="0"/>
              <a:t>14/06/2021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02C47-0044-4AA8-8EF6-F26845150C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40629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344594" y="2187052"/>
            <a:ext cx="2447925" cy="640128"/>
          </a:xfrm>
          <a:prstGeom prst="rect">
            <a:avLst/>
          </a:prstGeom>
          <a:ln w="19050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000"/>
          </a:p>
        </p:txBody>
      </p:sp>
      <p:sp>
        <p:nvSpPr>
          <p:cNvPr id="8" name="Rectangle 7"/>
          <p:cNvSpPr/>
          <p:nvPr/>
        </p:nvSpPr>
        <p:spPr>
          <a:xfrm>
            <a:off x="1344594" y="1146017"/>
            <a:ext cx="2447925" cy="652463"/>
          </a:xfrm>
          <a:prstGeom prst="rect">
            <a:avLst/>
          </a:prstGeom>
          <a:ln w="19050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000"/>
          </a:p>
        </p:txBody>
      </p:sp>
      <p:sp>
        <p:nvSpPr>
          <p:cNvPr id="2" name="Rectangle 1"/>
          <p:cNvSpPr/>
          <p:nvPr/>
        </p:nvSpPr>
        <p:spPr>
          <a:xfrm>
            <a:off x="1470252" y="1436530"/>
            <a:ext cx="948908" cy="244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000" err="1" smtClean="0"/>
              <a:t>PersistStore</a:t>
            </a:r>
            <a:endParaRPr lang="en-AU" sz="1000"/>
          </a:p>
        </p:txBody>
      </p:sp>
      <p:sp>
        <p:nvSpPr>
          <p:cNvPr id="3" name="Rectangle 2"/>
          <p:cNvSpPr/>
          <p:nvPr/>
        </p:nvSpPr>
        <p:spPr>
          <a:xfrm>
            <a:off x="1745631" y="2328826"/>
            <a:ext cx="398150" cy="21779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000" smtClean="0"/>
              <a:t>file</a:t>
            </a:r>
            <a:endParaRPr lang="en-AU" sz="1000"/>
          </a:p>
        </p:txBody>
      </p:sp>
      <p:cxnSp>
        <p:nvCxnSpPr>
          <p:cNvPr id="4" name="Straight Arrow Connector 3"/>
          <p:cNvCxnSpPr>
            <a:stCxn id="2" idx="2"/>
            <a:endCxn id="3" idx="0"/>
          </p:cNvCxnSpPr>
          <p:nvPr/>
        </p:nvCxnSpPr>
        <p:spPr>
          <a:xfrm>
            <a:off x="1944706" y="1681190"/>
            <a:ext cx="0" cy="647636"/>
          </a:xfrm>
          <a:prstGeom prst="straightConnector1">
            <a:avLst/>
          </a:pr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893552" y="1851917"/>
            <a:ext cx="5004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000" smtClean="0"/>
              <a:t>opens</a:t>
            </a:r>
            <a:endParaRPr lang="en-AU" sz="1000"/>
          </a:p>
        </p:txBody>
      </p:sp>
      <p:sp>
        <p:nvSpPr>
          <p:cNvPr id="9" name="TextBox 8"/>
          <p:cNvSpPr txBox="1"/>
          <p:nvPr/>
        </p:nvSpPr>
        <p:spPr>
          <a:xfrm>
            <a:off x="2278252" y="1187927"/>
            <a:ext cx="5806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000" smtClean="0"/>
              <a:t>Process</a:t>
            </a:r>
            <a:endParaRPr lang="en-AU" sz="1000"/>
          </a:p>
        </p:txBody>
      </p:sp>
      <p:sp>
        <p:nvSpPr>
          <p:cNvPr id="12" name="TextBox 11"/>
          <p:cNvSpPr txBox="1"/>
          <p:nvPr/>
        </p:nvSpPr>
        <p:spPr>
          <a:xfrm>
            <a:off x="2190089" y="2546621"/>
            <a:ext cx="7713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000" smtClean="0"/>
              <a:t>File System</a:t>
            </a:r>
            <a:endParaRPr lang="en-AU" sz="1000"/>
          </a:p>
        </p:txBody>
      </p:sp>
      <p:sp>
        <p:nvSpPr>
          <p:cNvPr id="15" name="Rectangle 14"/>
          <p:cNvSpPr/>
          <p:nvPr/>
        </p:nvSpPr>
        <p:spPr>
          <a:xfrm>
            <a:off x="2728611" y="1436530"/>
            <a:ext cx="948908" cy="244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000" err="1" smtClean="0"/>
              <a:t>PersistStore</a:t>
            </a:r>
            <a:endParaRPr lang="en-AU" sz="1000"/>
          </a:p>
        </p:txBody>
      </p:sp>
      <p:sp>
        <p:nvSpPr>
          <p:cNvPr id="16" name="Rectangle 15"/>
          <p:cNvSpPr/>
          <p:nvPr/>
        </p:nvSpPr>
        <p:spPr>
          <a:xfrm>
            <a:off x="3003990" y="2328826"/>
            <a:ext cx="398150" cy="21779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000" smtClean="0"/>
              <a:t>file</a:t>
            </a:r>
            <a:endParaRPr lang="en-AU" sz="1000"/>
          </a:p>
        </p:txBody>
      </p:sp>
      <p:cxnSp>
        <p:nvCxnSpPr>
          <p:cNvPr id="17" name="Straight Arrow Connector 16"/>
          <p:cNvCxnSpPr>
            <a:stCxn id="15" idx="2"/>
            <a:endCxn id="16" idx="0"/>
          </p:cNvCxnSpPr>
          <p:nvPr/>
        </p:nvCxnSpPr>
        <p:spPr>
          <a:xfrm>
            <a:off x="3203065" y="1681190"/>
            <a:ext cx="0" cy="647636"/>
          </a:xfrm>
          <a:prstGeom prst="straightConnector1">
            <a:avLst/>
          </a:pr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151911" y="1851916"/>
            <a:ext cx="5004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000" smtClean="0"/>
              <a:t>opens</a:t>
            </a:r>
            <a:endParaRPr lang="en-AU" sz="1000"/>
          </a:p>
        </p:txBody>
      </p:sp>
      <p:sp>
        <p:nvSpPr>
          <p:cNvPr id="6" name="TextBox 5"/>
          <p:cNvSpPr txBox="1"/>
          <p:nvPr/>
        </p:nvSpPr>
        <p:spPr>
          <a:xfrm>
            <a:off x="1010278" y="529388"/>
            <a:ext cx="31165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000" smtClean="0"/>
              <a:t>ceda\libs\cxPersistStore\pics\persist-stores-in-a-process</a:t>
            </a:r>
            <a:endParaRPr lang="en-AU" sz="1000"/>
          </a:p>
        </p:txBody>
      </p:sp>
      <p:sp>
        <p:nvSpPr>
          <p:cNvPr id="21" name="Rectangle 20"/>
          <p:cNvSpPr/>
          <p:nvPr/>
        </p:nvSpPr>
        <p:spPr>
          <a:xfrm>
            <a:off x="6136641" y="1032444"/>
            <a:ext cx="948908" cy="244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000" err="1" smtClean="0"/>
              <a:t>PersistStore</a:t>
            </a:r>
            <a:endParaRPr lang="en-AU" sz="1000"/>
          </a:p>
        </p:txBody>
      </p:sp>
      <p:sp>
        <p:nvSpPr>
          <p:cNvPr id="22" name="Rectangle 21"/>
          <p:cNvSpPr/>
          <p:nvPr/>
        </p:nvSpPr>
        <p:spPr>
          <a:xfrm>
            <a:off x="6412020" y="1679076"/>
            <a:ext cx="398150" cy="21779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000" smtClean="0"/>
              <a:t>LSS</a:t>
            </a:r>
            <a:endParaRPr lang="en-AU" sz="1000"/>
          </a:p>
        </p:txBody>
      </p:sp>
      <p:cxnSp>
        <p:nvCxnSpPr>
          <p:cNvPr id="23" name="Straight Arrow Connector 22"/>
          <p:cNvCxnSpPr>
            <a:stCxn id="21" idx="2"/>
            <a:endCxn id="22" idx="0"/>
          </p:cNvCxnSpPr>
          <p:nvPr/>
        </p:nvCxnSpPr>
        <p:spPr>
          <a:xfrm>
            <a:off x="6611095" y="1277104"/>
            <a:ext cx="0" cy="401972"/>
          </a:xfrm>
          <a:prstGeom prst="straightConnector1">
            <a:avLst/>
          </a:pr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569559" y="1354700"/>
            <a:ext cx="4812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000" smtClean="0"/>
              <a:t>has a </a:t>
            </a:r>
            <a:endParaRPr lang="en-AU" sz="1000"/>
          </a:p>
        </p:txBody>
      </p:sp>
      <p:sp>
        <p:nvSpPr>
          <p:cNvPr id="27" name="Rectangle 26"/>
          <p:cNvSpPr/>
          <p:nvPr/>
        </p:nvSpPr>
        <p:spPr>
          <a:xfrm>
            <a:off x="5017168" y="529387"/>
            <a:ext cx="326055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000" smtClean="0"/>
              <a:t>ceda\libs\cxPersistStore\pics\PersistStore-has-a-LSS</a:t>
            </a:r>
            <a:endParaRPr lang="en-AU" sz="1000"/>
          </a:p>
        </p:txBody>
      </p:sp>
    </p:spTree>
    <p:extLst>
      <p:ext uri="{BB962C8B-B14F-4D97-AF65-F5344CB8AC3E}">
        <p14:creationId xmlns:p14="http://schemas.microsoft.com/office/powerpoint/2010/main" val="426875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7"/>
          <p:cNvSpPr txBox="1">
            <a:spLocks noChangeArrowheads="1"/>
          </p:cNvSpPr>
          <p:nvPr/>
        </p:nvSpPr>
        <p:spPr bwMode="auto">
          <a:xfrm>
            <a:off x="3646488" y="1089025"/>
            <a:ext cx="2108200" cy="302894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PersistStore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" name="Rectangle 16"/>
          <p:cNvSpPr>
            <a:spLocks noChangeArrowheads="1"/>
          </p:cNvSpPr>
          <p:nvPr/>
        </p:nvSpPr>
        <p:spPr bwMode="auto">
          <a:xfrm>
            <a:off x="4072955" y="1708149"/>
            <a:ext cx="1548383" cy="18510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4" name="Rectangle 15"/>
          <p:cNvSpPr>
            <a:spLocks noChangeArrowheads="1"/>
          </p:cNvSpPr>
          <p:nvPr/>
        </p:nvSpPr>
        <p:spPr bwMode="auto">
          <a:xfrm>
            <a:off x="3947241" y="1584324"/>
            <a:ext cx="1559797" cy="18605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3817938" y="1479549"/>
            <a:ext cx="1574800" cy="18510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PSpace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4523750" y="3717926"/>
            <a:ext cx="419685" cy="279400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LSS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4741863" y="2959099"/>
            <a:ext cx="501892" cy="234950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ROT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3947241" y="2959099"/>
            <a:ext cx="553018" cy="234950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DOS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3947241" y="1831974"/>
            <a:ext cx="1296514" cy="10096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CSpace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4072956" y="2184399"/>
            <a:ext cx="133334" cy="152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4433592" y="2409824"/>
            <a:ext cx="133334" cy="152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4719943" y="2184399"/>
            <a:ext cx="133334" cy="152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13" name="Oval 6"/>
          <p:cNvSpPr>
            <a:spLocks noChangeArrowheads="1"/>
          </p:cNvSpPr>
          <p:nvPr/>
        </p:nvSpPr>
        <p:spPr bwMode="auto">
          <a:xfrm>
            <a:off x="4719943" y="2562224"/>
            <a:ext cx="133334" cy="152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14" name="Line 4"/>
          <p:cNvSpPr>
            <a:spLocks noChangeShapeType="1"/>
          </p:cNvSpPr>
          <p:nvPr/>
        </p:nvSpPr>
        <p:spPr bwMode="auto">
          <a:xfrm>
            <a:off x="4785975" y="2336799"/>
            <a:ext cx="9524" cy="2254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15" name="Line 3"/>
          <p:cNvSpPr>
            <a:spLocks noChangeShapeType="1"/>
          </p:cNvSpPr>
          <p:nvPr/>
        </p:nvSpPr>
        <p:spPr bwMode="auto">
          <a:xfrm flipH="1">
            <a:off x="4566924" y="2336799"/>
            <a:ext cx="166669" cy="1333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16" name="Line 4"/>
          <p:cNvSpPr>
            <a:spLocks noChangeShapeType="1"/>
          </p:cNvSpPr>
          <p:nvPr/>
        </p:nvSpPr>
        <p:spPr bwMode="auto">
          <a:xfrm flipV="1">
            <a:off x="4206289" y="2260598"/>
            <a:ext cx="52730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 flipH="1" flipV="1">
            <a:off x="4566921" y="2532062"/>
            <a:ext cx="153021" cy="1063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18" name="TextBox 17"/>
          <p:cNvSpPr txBox="1"/>
          <p:nvPr/>
        </p:nvSpPr>
        <p:spPr>
          <a:xfrm>
            <a:off x="3176773" y="448426"/>
            <a:ext cx="30476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000" smtClean="0"/>
              <a:t>ceda\libs\cxPersistStore\pics\persiststore-components</a:t>
            </a:r>
            <a:endParaRPr lang="en-AU" sz="1000"/>
          </a:p>
        </p:txBody>
      </p:sp>
    </p:spTree>
    <p:extLst>
      <p:ext uri="{BB962C8B-B14F-4D97-AF65-F5344CB8AC3E}">
        <p14:creationId xmlns:p14="http://schemas.microsoft.com/office/powerpoint/2010/main" val="1448352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3232150" y="1822450"/>
            <a:ext cx="2978150" cy="32575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PSpace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val 2"/>
          <p:cNvSpPr>
            <a:spLocks noChangeArrowheads="1"/>
          </p:cNvSpPr>
          <p:nvPr/>
        </p:nvSpPr>
        <p:spPr bwMode="auto">
          <a:xfrm>
            <a:off x="3718802" y="3582235"/>
            <a:ext cx="144000" cy="1440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3" name="Oval 3"/>
          <p:cNvSpPr>
            <a:spLocks noChangeArrowheads="1"/>
          </p:cNvSpPr>
          <p:nvPr/>
        </p:nvSpPr>
        <p:spPr bwMode="auto">
          <a:xfrm>
            <a:off x="4270459" y="2742448"/>
            <a:ext cx="144000" cy="1440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4" name="Oval 4"/>
          <p:cNvSpPr>
            <a:spLocks noChangeArrowheads="1"/>
          </p:cNvSpPr>
          <p:nvPr/>
        </p:nvSpPr>
        <p:spPr bwMode="auto">
          <a:xfrm>
            <a:off x="3886284" y="2775784"/>
            <a:ext cx="144000" cy="1440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4379996" y="3348287"/>
            <a:ext cx="144000" cy="1440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6" name="Oval 6"/>
          <p:cNvSpPr>
            <a:spLocks noChangeArrowheads="1"/>
          </p:cNvSpPr>
          <p:nvPr/>
        </p:nvSpPr>
        <p:spPr bwMode="auto">
          <a:xfrm>
            <a:off x="3906921" y="3842001"/>
            <a:ext cx="144000" cy="1440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7" name="Oval 7"/>
          <p:cNvSpPr>
            <a:spLocks noChangeArrowheads="1"/>
          </p:cNvSpPr>
          <p:nvPr/>
        </p:nvSpPr>
        <p:spPr bwMode="auto">
          <a:xfrm>
            <a:off x="5089609" y="3443537"/>
            <a:ext cx="144000" cy="1440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8" name="Oval 8"/>
          <p:cNvSpPr>
            <a:spLocks noChangeArrowheads="1"/>
          </p:cNvSpPr>
          <p:nvPr/>
        </p:nvSpPr>
        <p:spPr bwMode="auto">
          <a:xfrm>
            <a:off x="4767346" y="3076826"/>
            <a:ext cx="144000" cy="1440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4787190" y="3756358"/>
            <a:ext cx="144000" cy="1440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11" name="Oval 11"/>
          <p:cNvSpPr>
            <a:spLocks noChangeArrowheads="1"/>
          </p:cNvSpPr>
          <p:nvPr/>
        </p:nvSpPr>
        <p:spPr bwMode="auto">
          <a:xfrm>
            <a:off x="4319671" y="3932487"/>
            <a:ext cx="144000" cy="1440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12" name="Oval 12"/>
          <p:cNvSpPr>
            <a:spLocks noChangeArrowheads="1"/>
          </p:cNvSpPr>
          <p:nvPr/>
        </p:nvSpPr>
        <p:spPr bwMode="auto">
          <a:xfrm>
            <a:off x="5391234" y="3154612"/>
            <a:ext cx="144000" cy="1440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13" name="Oval 13"/>
          <p:cNvSpPr>
            <a:spLocks noChangeArrowheads="1"/>
          </p:cNvSpPr>
          <p:nvPr/>
        </p:nvSpPr>
        <p:spPr bwMode="auto">
          <a:xfrm>
            <a:off x="5157871" y="2691648"/>
            <a:ext cx="144000" cy="1440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14" name="Oval 14"/>
          <p:cNvSpPr>
            <a:spLocks noChangeArrowheads="1"/>
          </p:cNvSpPr>
          <p:nvPr/>
        </p:nvSpPr>
        <p:spPr bwMode="auto">
          <a:xfrm>
            <a:off x="5633871" y="3679156"/>
            <a:ext cx="144000" cy="1440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15" name="Oval 15"/>
          <p:cNvSpPr>
            <a:spLocks noChangeArrowheads="1"/>
          </p:cNvSpPr>
          <p:nvPr/>
        </p:nvSpPr>
        <p:spPr bwMode="auto">
          <a:xfrm>
            <a:off x="5563603" y="4282574"/>
            <a:ext cx="155575" cy="163513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16" name="Oval 16"/>
          <p:cNvSpPr>
            <a:spLocks noChangeArrowheads="1"/>
          </p:cNvSpPr>
          <p:nvPr/>
        </p:nvSpPr>
        <p:spPr bwMode="auto">
          <a:xfrm>
            <a:off x="5890378" y="3904164"/>
            <a:ext cx="155575" cy="161925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17" name="Oval 17"/>
          <p:cNvSpPr>
            <a:spLocks noChangeArrowheads="1"/>
          </p:cNvSpPr>
          <p:nvPr/>
        </p:nvSpPr>
        <p:spPr bwMode="auto">
          <a:xfrm>
            <a:off x="5670634" y="4737434"/>
            <a:ext cx="157162" cy="163513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18" name="Oval 18"/>
          <p:cNvSpPr>
            <a:spLocks noChangeArrowheads="1"/>
          </p:cNvSpPr>
          <p:nvPr/>
        </p:nvSpPr>
        <p:spPr bwMode="auto">
          <a:xfrm>
            <a:off x="4937249" y="4364581"/>
            <a:ext cx="157163" cy="161925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19" name="Oval 19"/>
          <p:cNvSpPr>
            <a:spLocks noChangeArrowheads="1"/>
          </p:cNvSpPr>
          <p:nvPr/>
        </p:nvSpPr>
        <p:spPr bwMode="auto">
          <a:xfrm>
            <a:off x="4133015" y="4299785"/>
            <a:ext cx="157163" cy="163513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20" name="Oval 20"/>
          <p:cNvSpPr>
            <a:spLocks noChangeArrowheads="1"/>
          </p:cNvSpPr>
          <p:nvPr/>
        </p:nvSpPr>
        <p:spPr bwMode="auto">
          <a:xfrm>
            <a:off x="3612315" y="4482348"/>
            <a:ext cx="157163" cy="161925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21" name="Oval 21"/>
          <p:cNvSpPr>
            <a:spLocks noChangeArrowheads="1"/>
          </p:cNvSpPr>
          <p:nvPr/>
        </p:nvSpPr>
        <p:spPr bwMode="auto">
          <a:xfrm>
            <a:off x="3351965" y="4148973"/>
            <a:ext cx="158750" cy="163512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22" name="Oval 22"/>
          <p:cNvSpPr>
            <a:spLocks noChangeArrowheads="1"/>
          </p:cNvSpPr>
          <p:nvPr/>
        </p:nvSpPr>
        <p:spPr bwMode="auto">
          <a:xfrm>
            <a:off x="5903996" y="3014997"/>
            <a:ext cx="157163" cy="163512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23" name="Line 23"/>
          <p:cNvSpPr>
            <a:spLocks noChangeShapeType="1"/>
          </p:cNvSpPr>
          <p:nvPr/>
        </p:nvSpPr>
        <p:spPr bwMode="auto">
          <a:xfrm>
            <a:off x="4362535" y="2886409"/>
            <a:ext cx="76116" cy="46639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24" name="Line 24"/>
          <p:cNvSpPr>
            <a:spLocks noChangeShapeType="1"/>
          </p:cNvSpPr>
          <p:nvPr/>
        </p:nvSpPr>
        <p:spPr bwMode="auto">
          <a:xfrm flipV="1">
            <a:off x="5233277" y="3155949"/>
            <a:ext cx="697623" cy="33847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25" name="Line 25"/>
          <p:cNvSpPr>
            <a:spLocks noChangeShapeType="1"/>
          </p:cNvSpPr>
          <p:nvPr/>
        </p:nvSpPr>
        <p:spPr bwMode="auto">
          <a:xfrm>
            <a:off x="4908634" y="3159459"/>
            <a:ext cx="482516" cy="5681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26" name="Line 26"/>
          <p:cNvSpPr>
            <a:spLocks noChangeShapeType="1"/>
          </p:cNvSpPr>
          <p:nvPr/>
        </p:nvSpPr>
        <p:spPr bwMode="auto">
          <a:xfrm>
            <a:off x="5496258" y="3294480"/>
            <a:ext cx="183817" cy="39487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28" name="Line 28"/>
          <p:cNvSpPr>
            <a:spLocks noChangeShapeType="1"/>
          </p:cNvSpPr>
          <p:nvPr/>
        </p:nvSpPr>
        <p:spPr bwMode="auto">
          <a:xfrm>
            <a:off x="4514935" y="3457909"/>
            <a:ext cx="298366" cy="31399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29" name="Line 29"/>
          <p:cNvSpPr>
            <a:spLocks noChangeShapeType="1"/>
          </p:cNvSpPr>
          <p:nvPr/>
        </p:nvSpPr>
        <p:spPr bwMode="auto">
          <a:xfrm flipH="1">
            <a:off x="3854449" y="3449178"/>
            <a:ext cx="531101" cy="16714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30" name="Line 30"/>
          <p:cNvSpPr>
            <a:spLocks noChangeShapeType="1"/>
          </p:cNvSpPr>
          <p:nvPr/>
        </p:nvSpPr>
        <p:spPr bwMode="auto">
          <a:xfrm flipH="1">
            <a:off x="4889500" y="2806701"/>
            <a:ext cx="285750" cy="2984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31" name="Line 31"/>
          <p:cNvSpPr>
            <a:spLocks noChangeShapeType="1"/>
          </p:cNvSpPr>
          <p:nvPr/>
        </p:nvSpPr>
        <p:spPr bwMode="auto">
          <a:xfrm>
            <a:off x="5290428" y="2805448"/>
            <a:ext cx="621422" cy="25842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32" name="Line 32"/>
          <p:cNvSpPr>
            <a:spLocks noChangeShapeType="1"/>
          </p:cNvSpPr>
          <p:nvPr/>
        </p:nvSpPr>
        <p:spPr bwMode="auto">
          <a:xfrm>
            <a:off x="4881647" y="3200734"/>
            <a:ext cx="230103" cy="25366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33" name="Line 33"/>
          <p:cNvSpPr>
            <a:spLocks noChangeShapeType="1"/>
          </p:cNvSpPr>
          <p:nvPr/>
        </p:nvSpPr>
        <p:spPr bwMode="auto">
          <a:xfrm flipH="1">
            <a:off x="4025900" y="2806698"/>
            <a:ext cx="250825" cy="2540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35" name="Line 35"/>
          <p:cNvSpPr>
            <a:spLocks noChangeShapeType="1"/>
          </p:cNvSpPr>
          <p:nvPr/>
        </p:nvSpPr>
        <p:spPr bwMode="auto">
          <a:xfrm>
            <a:off x="5254710" y="2832433"/>
            <a:ext cx="171366" cy="33304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36" name="Line 36"/>
          <p:cNvSpPr>
            <a:spLocks noChangeShapeType="1"/>
          </p:cNvSpPr>
          <p:nvPr/>
        </p:nvSpPr>
        <p:spPr bwMode="auto">
          <a:xfrm>
            <a:off x="5200733" y="3580147"/>
            <a:ext cx="403141" cy="71562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37" name="Line 37"/>
          <p:cNvSpPr>
            <a:spLocks noChangeShapeType="1"/>
          </p:cNvSpPr>
          <p:nvPr/>
        </p:nvSpPr>
        <p:spPr bwMode="auto">
          <a:xfrm flipH="1">
            <a:off x="5695949" y="4044031"/>
            <a:ext cx="221833" cy="25809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38" name="Line 38"/>
          <p:cNvSpPr>
            <a:spLocks noChangeShapeType="1"/>
          </p:cNvSpPr>
          <p:nvPr/>
        </p:nvSpPr>
        <p:spPr bwMode="auto">
          <a:xfrm>
            <a:off x="4881563" y="3900488"/>
            <a:ext cx="122238" cy="4651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39" name="Line 39"/>
          <p:cNvSpPr>
            <a:spLocks noChangeShapeType="1"/>
          </p:cNvSpPr>
          <p:nvPr/>
        </p:nvSpPr>
        <p:spPr bwMode="auto">
          <a:xfrm>
            <a:off x="5672388" y="4440988"/>
            <a:ext cx="64838" cy="2992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40" name="Line 40"/>
          <p:cNvSpPr>
            <a:spLocks noChangeShapeType="1"/>
          </p:cNvSpPr>
          <p:nvPr/>
        </p:nvSpPr>
        <p:spPr bwMode="auto">
          <a:xfrm>
            <a:off x="5754603" y="3804277"/>
            <a:ext cx="147721" cy="13272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41" name="Line 41"/>
          <p:cNvSpPr>
            <a:spLocks noChangeShapeType="1"/>
          </p:cNvSpPr>
          <p:nvPr/>
        </p:nvSpPr>
        <p:spPr bwMode="auto">
          <a:xfrm flipH="1">
            <a:off x="4022725" y="3486191"/>
            <a:ext cx="403977" cy="35873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42" name="Line 42"/>
          <p:cNvSpPr>
            <a:spLocks noChangeShapeType="1"/>
          </p:cNvSpPr>
          <p:nvPr/>
        </p:nvSpPr>
        <p:spPr bwMode="auto">
          <a:xfrm>
            <a:off x="4020302" y="3971173"/>
            <a:ext cx="164347" cy="33730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43" name="Line 43"/>
          <p:cNvSpPr>
            <a:spLocks noChangeShapeType="1"/>
          </p:cNvSpPr>
          <p:nvPr/>
        </p:nvSpPr>
        <p:spPr bwMode="auto">
          <a:xfrm flipH="1">
            <a:off x="3502025" y="3933072"/>
            <a:ext cx="408740" cy="24522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44" name="Text Box 44"/>
          <p:cNvSpPr txBox="1">
            <a:spLocks noChangeArrowheads="1"/>
          </p:cNvSpPr>
          <p:nvPr/>
        </p:nvSpPr>
        <p:spPr bwMode="auto">
          <a:xfrm>
            <a:off x="4349750" y="2175711"/>
            <a:ext cx="769938" cy="330033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AU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Persistent Roots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Line 31"/>
          <p:cNvSpPr>
            <a:spLocks noChangeShapeType="1"/>
          </p:cNvSpPr>
          <p:nvPr/>
        </p:nvSpPr>
        <p:spPr bwMode="auto">
          <a:xfrm>
            <a:off x="4899025" y="2505744"/>
            <a:ext cx="276559" cy="21573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47" name="Line 23"/>
          <p:cNvSpPr>
            <a:spLocks noChangeShapeType="1"/>
          </p:cNvSpPr>
          <p:nvPr/>
        </p:nvSpPr>
        <p:spPr bwMode="auto">
          <a:xfrm>
            <a:off x="4924426" y="3867151"/>
            <a:ext cx="768350" cy="8953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48" name="Line 31"/>
          <p:cNvSpPr>
            <a:spLocks noChangeShapeType="1"/>
          </p:cNvSpPr>
          <p:nvPr/>
        </p:nvSpPr>
        <p:spPr bwMode="auto">
          <a:xfrm flipH="1">
            <a:off x="4375149" y="2505076"/>
            <a:ext cx="152399" cy="2476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49" name="Line 29"/>
          <p:cNvSpPr>
            <a:spLocks noChangeShapeType="1"/>
          </p:cNvSpPr>
          <p:nvPr/>
        </p:nvSpPr>
        <p:spPr bwMode="auto">
          <a:xfrm>
            <a:off x="3981531" y="2917366"/>
            <a:ext cx="419019" cy="45765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50" name="Line 42"/>
          <p:cNvSpPr>
            <a:spLocks noChangeShapeType="1"/>
          </p:cNvSpPr>
          <p:nvPr/>
        </p:nvSpPr>
        <p:spPr bwMode="auto">
          <a:xfrm flipH="1">
            <a:off x="3705225" y="3980697"/>
            <a:ext cx="257927" cy="49922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51" name="Line 42"/>
          <p:cNvSpPr>
            <a:spLocks noChangeShapeType="1"/>
          </p:cNvSpPr>
          <p:nvPr/>
        </p:nvSpPr>
        <p:spPr bwMode="auto">
          <a:xfrm flipH="1">
            <a:off x="3768725" y="4418847"/>
            <a:ext cx="375402" cy="12775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52" name="Line 42"/>
          <p:cNvSpPr>
            <a:spLocks noChangeShapeType="1"/>
          </p:cNvSpPr>
          <p:nvPr/>
        </p:nvSpPr>
        <p:spPr bwMode="auto">
          <a:xfrm>
            <a:off x="4048124" y="3921126"/>
            <a:ext cx="276225" cy="571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  <p:sp>
        <p:nvSpPr>
          <p:cNvPr id="53" name="Text Box 13"/>
          <p:cNvSpPr txBox="1"/>
          <p:nvPr/>
        </p:nvSpPr>
        <p:spPr>
          <a:xfrm>
            <a:off x="3913188" y="4465637"/>
            <a:ext cx="698500" cy="215901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000" smtClean="0">
                <a:solidFill>
                  <a:schemeClr val="accent5"/>
                </a:solidFill>
                <a:effectLst/>
                <a:ea typeface="Calibri"/>
              </a:rPr>
              <a:t>transient</a:t>
            </a:r>
            <a:endParaRPr lang="en-AU" sz="1000">
              <a:solidFill>
                <a:schemeClr val="accent5"/>
              </a:solidFill>
              <a:effectLst/>
              <a:ea typeface="Times New Roman"/>
            </a:endParaRPr>
          </a:p>
        </p:txBody>
      </p:sp>
      <p:sp>
        <p:nvSpPr>
          <p:cNvPr id="54" name="Text Box 13"/>
          <p:cNvSpPr txBox="1"/>
          <p:nvPr/>
        </p:nvSpPr>
        <p:spPr>
          <a:xfrm>
            <a:off x="5133975" y="2536824"/>
            <a:ext cx="896138" cy="215901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000" smtClean="0">
                <a:solidFill>
                  <a:srgbClr val="7030A0"/>
                </a:solidFill>
                <a:effectLst/>
                <a:ea typeface="Calibri"/>
              </a:rPr>
              <a:t>IPersistable</a:t>
            </a:r>
            <a:endParaRPr lang="en-AU" sz="1000">
              <a:solidFill>
                <a:srgbClr val="7030A0"/>
              </a:solidFill>
              <a:effectLst/>
              <a:ea typeface="Times New Roman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3486150" y="597585"/>
            <a:ext cx="26479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000" smtClean="0"/>
              <a:t>ceda\libs\cxPersistStore\pics\persistent-roots</a:t>
            </a:r>
            <a:endParaRPr lang="en-AU" sz="1000"/>
          </a:p>
        </p:txBody>
      </p:sp>
      <p:sp>
        <p:nvSpPr>
          <p:cNvPr id="56" name="Line 39"/>
          <p:cNvSpPr>
            <a:spLocks noChangeShapeType="1"/>
          </p:cNvSpPr>
          <p:nvPr/>
        </p:nvSpPr>
        <p:spPr bwMode="auto">
          <a:xfrm flipV="1">
            <a:off x="5093494" y="4376738"/>
            <a:ext cx="469106" cy="4762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sz="1000"/>
          </a:p>
        </p:txBody>
      </p:sp>
    </p:spTree>
    <p:extLst>
      <p:ext uri="{BB962C8B-B14F-4D97-AF65-F5344CB8AC3E}">
        <p14:creationId xmlns:p14="http://schemas.microsoft.com/office/powerpoint/2010/main" val="1287249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5719762" y="878680"/>
            <a:ext cx="1354137" cy="137513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PersistStore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64" name="Text Box 14"/>
          <p:cNvSpPr txBox="1">
            <a:spLocks noChangeArrowheads="1"/>
          </p:cNvSpPr>
          <p:nvPr/>
        </p:nvSpPr>
        <p:spPr bwMode="auto">
          <a:xfrm>
            <a:off x="5925354" y="1196300"/>
            <a:ext cx="1066800" cy="88911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65" name="Text Box 14"/>
          <p:cNvSpPr txBox="1">
            <a:spLocks noChangeArrowheads="1"/>
          </p:cNvSpPr>
          <p:nvPr/>
        </p:nvSpPr>
        <p:spPr bwMode="auto">
          <a:xfrm>
            <a:off x="5872966" y="1241723"/>
            <a:ext cx="1066800" cy="88911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" name="Text Box 14"/>
          <p:cNvSpPr txBox="1">
            <a:spLocks noChangeArrowheads="1"/>
          </p:cNvSpPr>
          <p:nvPr/>
        </p:nvSpPr>
        <p:spPr bwMode="auto">
          <a:xfrm>
            <a:off x="1492250" y="1020334"/>
            <a:ext cx="1930400" cy="13263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CSpace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" name="Text Box 14"/>
          <p:cNvSpPr txBox="1">
            <a:spLocks noChangeArrowheads="1"/>
          </p:cNvSpPr>
          <p:nvPr/>
        </p:nvSpPr>
        <p:spPr bwMode="auto">
          <a:xfrm>
            <a:off x="2262808" y="1306083"/>
            <a:ext cx="1066800" cy="9477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PSpace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2015777" y="1515630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Oval 4"/>
          <p:cNvSpPr/>
          <p:nvPr/>
        </p:nvSpPr>
        <p:spPr>
          <a:xfrm>
            <a:off x="1763365" y="1605630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Oval 5"/>
          <p:cNvSpPr/>
          <p:nvPr/>
        </p:nvSpPr>
        <p:spPr>
          <a:xfrm>
            <a:off x="1553815" y="1820430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Oval 6"/>
          <p:cNvSpPr/>
          <p:nvPr/>
        </p:nvSpPr>
        <p:spPr>
          <a:xfrm>
            <a:off x="1925777" y="1820430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Oval 7"/>
          <p:cNvSpPr/>
          <p:nvPr/>
        </p:nvSpPr>
        <p:spPr>
          <a:xfrm>
            <a:off x="1800977" y="2080230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Oval 8"/>
          <p:cNvSpPr/>
          <p:nvPr/>
        </p:nvSpPr>
        <p:spPr>
          <a:xfrm>
            <a:off x="2615852" y="1593478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Oval 9"/>
          <p:cNvSpPr/>
          <p:nvPr/>
        </p:nvSpPr>
        <p:spPr>
          <a:xfrm>
            <a:off x="2975177" y="1730430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Oval 10"/>
          <p:cNvSpPr/>
          <p:nvPr/>
        </p:nvSpPr>
        <p:spPr>
          <a:xfrm>
            <a:off x="2753965" y="1903040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Oval 11"/>
          <p:cNvSpPr/>
          <p:nvPr/>
        </p:nvSpPr>
        <p:spPr>
          <a:xfrm>
            <a:off x="2427759" y="2035230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14" name="Straight Arrow Connector 13"/>
          <p:cNvCxnSpPr>
            <a:stCxn id="4" idx="2"/>
            <a:endCxn id="5" idx="7"/>
          </p:cNvCxnSpPr>
          <p:nvPr/>
        </p:nvCxnSpPr>
        <p:spPr>
          <a:xfrm flipH="1">
            <a:off x="1840185" y="1560630"/>
            <a:ext cx="175592" cy="58180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5" idx="3"/>
            <a:endCxn id="6" idx="7"/>
          </p:cNvCxnSpPr>
          <p:nvPr/>
        </p:nvCxnSpPr>
        <p:spPr>
          <a:xfrm flipH="1">
            <a:off x="1630635" y="1682450"/>
            <a:ext cx="145910" cy="151160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4" idx="6"/>
            <a:endCxn id="9" idx="2"/>
          </p:cNvCxnSpPr>
          <p:nvPr/>
        </p:nvCxnSpPr>
        <p:spPr>
          <a:xfrm>
            <a:off x="2105777" y="1560630"/>
            <a:ext cx="510075" cy="77848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9" idx="6"/>
            <a:endCxn id="10" idx="1"/>
          </p:cNvCxnSpPr>
          <p:nvPr/>
        </p:nvCxnSpPr>
        <p:spPr>
          <a:xfrm>
            <a:off x="2705852" y="1638478"/>
            <a:ext cx="282505" cy="105132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2" idx="7"/>
            <a:endCxn id="9" idx="4"/>
          </p:cNvCxnSpPr>
          <p:nvPr/>
        </p:nvCxnSpPr>
        <p:spPr>
          <a:xfrm flipV="1">
            <a:off x="2504579" y="1683478"/>
            <a:ext cx="156273" cy="364932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9" idx="5"/>
            <a:endCxn id="11" idx="0"/>
          </p:cNvCxnSpPr>
          <p:nvPr/>
        </p:nvCxnSpPr>
        <p:spPr>
          <a:xfrm>
            <a:off x="2692672" y="1670298"/>
            <a:ext cx="106293" cy="232742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5" idx="5"/>
            <a:endCxn id="7" idx="1"/>
          </p:cNvCxnSpPr>
          <p:nvPr/>
        </p:nvCxnSpPr>
        <p:spPr>
          <a:xfrm>
            <a:off x="1840185" y="1682450"/>
            <a:ext cx="98772" cy="151160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7" idx="5"/>
            <a:endCxn id="12" idx="1"/>
          </p:cNvCxnSpPr>
          <p:nvPr/>
        </p:nvCxnSpPr>
        <p:spPr>
          <a:xfrm>
            <a:off x="2002597" y="1897250"/>
            <a:ext cx="438342" cy="151160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8" idx="6"/>
            <a:endCxn id="12" idx="2"/>
          </p:cNvCxnSpPr>
          <p:nvPr/>
        </p:nvCxnSpPr>
        <p:spPr>
          <a:xfrm flipV="1">
            <a:off x="1890977" y="2080230"/>
            <a:ext cx="536782" cy="45000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1094827" y="453188"/>
            <a:ext cx="26516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000" smtClean="0"/>
              <a:t>ceda\libs\cxPersistStore\pics\PSpace-in-CSpace</a:t>
            </a:r>
            <a:endParaRPr lang="en-AU" sz="1000"/>
          </a:p>
        </p:txBody>
      </p:sp>
      <p:sp>
        <p:nvSpPr>
          <p:cNvPr id="47" name="Text Box 14"/>
          <p:cNvSpPr txBox="1">
            <a:spLocks noChangeArrowheads="1"/>
          </p:cNvSpPr>
          <p:nvPr/>
        </p:nvSpPr>
        <p:spPr bwMode="auto">
          <a:xfrm>
            <a:off x="5825158" y="1281113"/>
            <a:ext cx="1066800" cy="88911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PSpace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6285924" y="1559290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9" name="Oval 48"/>
          <p:cNvSpPr/>
          <p:nvPr/>
        </p:nvSpPr>
        <p:spPr>
          <a:xfrm>
            <a:off x="6645249" y="1696242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0" name="Oval 49"/>
          <p:cNvSpPr/>
          <p:nvPr/>
        </p:nvSpPr>
        <p:spPr>
          <a:xfrm>
            <a:off x="6424037" y="1868852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1" name="Oval 50"/>
          <p:cNvSpPr/>
          <p:nvPr/>
        </p:nvSpPr>
        <p:spPr>
          <a:xfrm>
            <a:off x="6097831" y="2001042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52" name="Straight Arrow Connector 51"/>
          <p:cNvCxnSpPr>
            <a:stCxn id="48" idx="6"/>
            <a:endCxn id="49" idx="1"/>
          </p:cNvCxnSpPr>
          <p:nvPr/>
        </p:nvCxnSpPr>
        <p:spPr>
          <a:xfrm>
            <a:off x="6375924" y="1604290"/>
            <a:ext cx="282505" cy="105132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50" idx="2"/>
            <a:endCxn id="51" idx="7"/>
          </p:cNvCxnSpPr>
          <p:nvPr/>
        </p:nvCxnSpPr>
        <p:spPr>
          <a:xfrm flipH="1">
            <a:off x="6174651" y="1913852"/>
            <a:ext cx="249386" cy="100370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48" idx="5"/>
            <a:endCxn id="50" idx="0"/>
          </p:cNvCxnSpPr>
          <p:nvPr/>
        </p:nvCxnSpPr>
        <p:spPr>
          <a:xfrm>
            <a:off x="6362744" y="1636110"/>
            <a:ext cx="106293" cy="232742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Oval 54"/>
          <p:cNvSpPr/>
          <p:nvPr/>
        </p:nvSpPr>
        <p:spPr>
          <a:xfrm>
            <a:off x="6007831" y="1619422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56" name="Straight Arrow Connector 55"/>
          <p:cNvCxnSpPr>
            <a:endCxn id="48" idx="2"/>
          </p:cNvCxnSpPr>
          <p:nvPr/>
        </p:nvCxnSpPr>
        <p:spPr>
          <a:xfrm flipV="1">
            <a:off x="6097831" y="1604290"/>
            <a:ext cx="188093" cy="45000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stCxn id="55" idx="5"/>
            <a:endCxn id="50" idx="1"/>
          </p:cNvCxnSpPr>
          <p:nvPr/>
        </p:nvCxnSpPr>
        <p:spPr>
          <a:xfrm>
            <a:off x="6084651" y="1696242"/>
            <a:ext cx="352566" cy="185790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4816987" y="482477"/>
            <a:ext cx="29610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000" smtClean="0"/>
              <a:t>ceda\libs\cxPersistStore\pics\PSpaces-in-PersistStore</a:t>
            </a:r>
            <a:endParaRPr lang="en-AU" sz="1000"/>
          </a:p>
        </p:txBody>
      </p:sp>
    </p:spTree>
    <p:extLst>
      <p:ext uri="{BB962C8B-B14F-4D97-AF65-F5344CB8AC3E}">
        <p14:creationId xmlns:p14="http://schemas.microsoft.com/office/powerpoint/2010/main" val="752145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 Box 14"/>
          <p:cNvSpPr txBox="1">
            <a:spLocks noChangeArrowheads="1"/>
          </p:cNvSpPr>
          <p:nvPr/>
        </p:nvSpPr>
        <p:spPr bwMode="auto">
          <a:xfrm>
            <a:off x="2576513" y="1338263"/>
            <a:ext cx="3157537" cy="29670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PSpace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" name="Text Box 14"/>
          <p:cNvSpPr txBox="1">
            <a:spLocks noChangeArrowheads="1"/>
          </p:cNvSpPr>
          <p:nvPr/>
        </p:nvSpPr>
        <p:spPr bwMode="auto">
          <a:xfrm>
            <a:off x="3174206" y="2127250"/>
            <a:ext cx="1838326" cy="9683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4033904" y="2212432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000"/>
          </a:p>
        </p:txBody>
      </p:sp>
      <p:sp>
        <p:nvSpPr>
          <p:cNvPr id="5" name="Oval 4"/>
          <p:cNvSpPr/>
          <p:nvPr/>
        </p:nvSpPr>
        <p:spPr>
          <a:xfrm>
            <a:off x="3564407" y="2387910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000"/>
          </a:p>
        </p:txBody>
      </p:sp>
      <p:sp>
        <p:nvSpPr>
          <p:cNvPr id="6" name="Oval 5"/>
          <p:cNvSpPr/>
          <p:nvPr/>
        </p:nvSpPr>
        <p:spPr>
          <a:xfrm>
            <a:off x="3269051" y="2879764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000"/>
          </a:p>
        </p:txBody>
      </p:sp>
      <p:sp>
        <p:nvSpPr>
          <p:cNvPr id="7" name="Oval 6"/>
          <p:cNvSpPr/>
          <p:nvPr/>
        </p:nvSpPr>
        <p:spPr>
          <a:xfrm>
            <a:off x="3726819" y="2602710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000"/>
          </a:p>
        </p:txBody>
      </p:sp>
      <p:sp>
        <p:nvSpPr>
          <p:cNvPr id="8" name="Oval 7"/>
          <p:cNvSpPr/>
          <p:nvPr/>
        </p:nvSpPr>
        <p:spPr>
          <a:xfrm>
            <a:off x="3758639" y="2877721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000"/>
          </a:p>
        </p:txBody>
      </p:sp>
      <p:sp>
        <p:nvSpPr>
          <p:cNvPr id="9" name="Oval 8"/>
          <p:cNvSpPr/>
          <p:nvPr/>
        </p:nvSpPr>
        <p:spPr>
          <a:xfrm>
            <a:off x="4416894" y="2375758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000"/>
          </a:p>
        </p:txBody>
      </p:sp>
      <p:sp>
        <p:nvSpPr>
          <p:cNvPr id="10" name="Oval 9"/>
          <p:cNvSpPr/>
          <p:nvPr/>
        </p:nvSpPr>
        <p:spPr>
          <a:xfrm>
            <a:off x="4827550" y="2840010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000"/>
          </a:p>
        </p:txBody>
      </p:sp>
      <p:sp>
        <p:nvSpPr>
          <p:cNvPr id="11" name="Oval 10"/>
          <p:cNvSpPr/>
          <p:nvPr/>
        </p:nvSpPr>
        <p:spPr>
          <a:xfrm>
            <a:off x="4493714" y="2825817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000"/>
          </a:p>
        </p:txBody>
      </p:sp>
      <p:sp>
        <p:nvSpPr>
          <p:cNvPr id="12" name="Oval 11"/>
          <p:cNvSpPr/>
          <p:nvPr/>
        </p:nvSpPr>
        <p:spPr>
          <a:xfrm>
            <a:off x="4228801" y="2817510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000"/>
          </a:p>
        </p:txBody>
      </p:sp>
      <p:cxnSp>
        <p:nvCxnSpPr>
          <p:cNvPr id="13" name="Straight Arrow Connector 12"/>
          <p:cNvCxnSpPr>
            <a:stCxn id="4" idx="2"/>
            <a:endCxn id="5" idx="7"/>
          </p:cNvCxnSpPr>
          <p:nvPr/>
        </p:nvCxnSpPr>
        <p:spPr>
          <a:xfrm flipH="1">
            <a:off x="3641227" y="2257432"/>
            <a:ext cx="392677" cy="143658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5" idx="3"/>
            <a:endCxn id="6" idx="7"/>
          </p:cNvCxnSpPr>
          <p:nvPr/>
        </p:nvCxnSpPr>
        <p:spPr>
          <a:xfrm flipH="1">
            <a:off x="3345871" y="2464730"/>
            <a:ext cx="231716" cy="428214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4" idx="6"/>
            <a:endCxn id="9" idx="2"/>
          </p:cNvCxnSpPr>
          <p:nvPr/>
        </p:nvCxnSpPr>
        <p:spPr>
          <a:xfrm>
            <a:off x="4123904" y="2257432"/>
            <a:ext cx="292990" cy="163326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9" idx="6"/>
            <a:endCxn id="10" idx="1"/>
          </p:cNvCxnSpPr>
          <p:nvPr/>
        </p:nvCxnSpPr>
        <p:spPr>
          <a:xfrm>
            <a:off x="4506894" y="2420758"/>
            <a:ext cx="333836" cy="432432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2" idx="7"/>
            <a:endCxn id="9" idx="4"/>
          </p:cNvCxnSpPr>
          <p:nvPr/>
        </p:nvCxnSpPr>
        <p:spPr>
          <a:xfrm flipV="1">
            <a:off x="4305621" y="2465758"/>
            <a:ext cx="156273" cy="364932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9" idx="5"/>
            <a:endCxn id="11" idx="0"/>
          </p:cNvCxnSpPr>
          <p:nvPr/>
        </p:nvCxnSpPr>
        <p:spPr>
          <a:xfrm>
            <a:off x="4493714" y="2452578"/>
            <a:ext cx="45000" cy="373239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5" idx="5"/>
            <a:endCxn id="7" idx="1"/>
          </p:cNvCxnSpPr>
          <p:nvPr/>
        </p:nvCxnSpPr>
        <p:spPr>
          <a:xfrm>
            <a:off x="3641227" y="2464730"/>
            <a:ext cx="98772" cy="151160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7" idx="5"/>
            <a:endCxn id="12" idx="1"/>
          </p:cNvCxnSpPr>
          <p:nvPr/>
        </p:nvCxnSpPr>
        <p:spPr>
          <a:xfrm>
            <a:off x="3803639" y="2679530"/>
            <a:ext cx="438342" cy="151160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8" idx="6"/>
            <a:endCxn id="12" idx="2"/>
          </p:cNvCxnSpPr>
          <p:nvPr/>
        </p:nvCxnSpPr>
        <p:spPr>
          <a:xfrm flipV="1">
            <a:off x="3848639" y="2862510"/>
            <a:ext cx="380162" cy="60211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13"/>
          <p:cNvSpPr txBox="1"/>
          <p:nvPr/>
        </p:nvSpPr>
        <p:spPr>
          <a:xfrm>
            <a:off x="4663224" y="2118815"/>
            <a:ext cx="355011" cy="28511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000" smtClean="0">
                <a:ea typeface="Times New Roman"/>
              </a:rPr>
              <a:t>N</a:t>
            </a:r>
            <a:r>
              <a:rPr lang="en-US" sz="1000" baseline="-25000" smtClean="0">
                <a:ea typeface="Times New Roman"/>
              </a:rPr>
              <a:t>1</a:t>
            </a:r>
            <a:endParaRPr lang="en-AU" sz="1000" baseline="-25000">
              <a:effectLst/>
              <a:ea typeface="Times New Roman"/>
            </a:endParaRPr>
          </a:p>
        </p:txBody>
      </p:sp>
      <p:cxnSp>
        <p:nvCxnSpPr>
          <p:cNvPr id="29" name="Straight Arrow Connector 28"/>
          <p:cNvCxnSpPr>
            <a:stCxn id="7" idx="4"/>
            <a:endCxn id="8" idx="0"/>
          </p:cNvCxnSpPr>
          <p:nvPr/>
        </p:nvCxnSpPr>
        <p:spPr>
          <a:xfrm>
            <a:off x="3771819" y="2692710"/>
            <a:ext cx="31820" cy="185011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Box 14"/>
          <p:cNvSpPr txBox="1">
            <a:spLocks noChangeArrowheads="1"/>
          </p:cNvSpPr>
          <p:nvPr/>
        </p:nvSpPr>
        <p:spPr bwMode="auto">
          <a:xfrm>
            <a:off x="4351346" y="3302753"/>
            <a:ext cx="1302668" cy="90408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4723384" y="3387935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000"/>
          </a:p>
        </p:txBody>
      </p:sp>
      <p:sp>
        <p:nvSpPr>
          <p:cNvPr id="34" name="Oval 33"/>
          <p:cNvSpPr/>
          <p:nvPr/>
        </p:nvSpPr>
        <p:spPr>
          <a:xfrm>
            <a:off x="4437045" y="3533793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000"/>
          </a:p>
        </p:txBody>
      </p:sp>
      <p:sp>
        <p:nvSpPr>
          <p:cNvPr id="38" name="Oval 37"/>
          <p:cNvSpPr/>
          <p:nvPr/>
        </p:nvSpPr>
        <p:spPr>
          <a:xfrm>
            <a:off x="5106374" y="3551261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000"/>
          </a:p>
        </p:txBody>
      </p:sp>
      <p:sp>
        <p:nvSpPr>
          <p:cNvPr id="39" name="Oval 38"/>
          <p:cNvSpPr/>
          <p:nvPr/>
        </p:nvSpPr>
        <p:spPr>
          <a:xfrm>
            <a:off x="5447918" y="3741940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000"/>
          </a:p>
        </p:txBody>
      </p:sp>
      <p:sp>
        <p:nvSpPr>
          <p:cNvPr id="40" name="Oval 39"/>
          <p:cNvSpPr/>
          <p:nvPr/>
        </p:nvSpPr>
        <p:spPr>
          <a:xfrm>
            <a:off x="5183194" y="4001320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000"/>
          </a:p>
        </p:txBody>
      </p:sp>
      <p:sp>
        <p:nvSpPr>
          <p:cNvPr id="41" name="Oval 40"/>
          <p:cNvSpPr/>
          <p:nvPr/>
        </p:nvSpPr>
        <p:spPr>
          <a:xfrm>
            <a:off x="4918281" y="3786940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000"/>
          </a:p>
        </p:txBody>
      </p:sp>
      <p:cxnSp>
        <p:nvCxnSpPr>
          <p:cNvPr id="42" name="Straight Arrow Connector 41"/>
          <p:cNvCxnSpPr>
            <a:stCxn id="33" idx="2"/>
            <a:endCxn id="34" idx="7"/>
          </p:cNvCxnSpPr>
          <p:nvPr/>
        </p:nvCxnSpPr>
        <p:spPr>
          <a:xfrm flipH="1">
            <a:off x="4513865" y="3432935"/>
            <a:ext cx="209519" cy="114038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33" idx="6"/>
            <a:endCxn id="38" idx="2"/>
          </p:cNvCxnSpPr>
          <p:nvPr/>
        </p:nvCxnSpPr>
        <p:spPr>
          <a:xfrm>
            <a:off x="4813384" y="3432935"/>
            <a:ext cx="292990" cy="163326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38" idx="6"/>
            <a:endCxn id="39" idx="1"/>
          </p:cNvCxnSpPr>
          <p:nvPr/>
        </p:nvCxnSpPr>
        <p:spPr>
          <a:xfrm>
            <a:off x="5196374" y="3596261"/>
            <a:ext cx="264724" cy="158859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endCxn id="39" idx="3"/>
          </p:cNvCxnSpPr>
          <p:nvPr/>
        </p:nvCxnSpPr>
        <p:spPr>
          <a:xfrm flipV="1">
            <a:off x="5250599" y="3818760"/>
            <a:ext cx="210499" cy="195646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38" idx="5"/>
            <a:endCxn id="40" idx="0"/>
          </p:cNvCxnSpPr>
          <p:nvPr/>
        </p:nvCxnSpPr>
        <p:spPr>
          <a:xfrm>
            <a:off x="5183194" y="3628081"/>
            <a:ext cx="45000" cy="373239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Box 14"/>
          <p:cNvSpPr txBox="1">
            <a:spLocks noChangeArrowheads="1"/>
          </p:cNvSpPr>
          <p:nvPr/>
        </p:nvSpPr>
        <p:spPr bwMode="auto">
          <a:xfrm>
            <a:off x="2668147" y="3378970"/>
            <a:ext cx="1180492" cy="72594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3180100" y="3464151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000"/>
          </a:p>
        </p:txBody>
      </p:sp>
      <p:sp>
        <p:nvSpPr>
          <p:cNvPr id="54" name="Oval 53"/>
          <p:cNvSpPr/>
          <p:nvPr/>
        </p:nvSpPr>
        <p:spPr>
          <a:xfrm>
            <a:off x="2918015" y="3639629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000"/>
          </a:p>
        </p:txBody>
      </p:sp>
      <p:sp>
        <p:nvSpPr>
          <p:cNvPr id="55" name="Oval 54"/>
          <p:cNvSpPr/>
          <p:nvPr/>
        </p:nvSpPr>
        <p:spPr>
          <a:xfrm>
            <a:off x="2757157" y="3840556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000"/>
          </a:p>
        </p:txBody>
      </p:sp>
      <p:sp>
        <p:nvSpPr>
          <p:cNvPr id="56" name="Oval 55"/>
          <p:cNvSpPr/>
          <p:nvPr/>
        </p:nvSpPr>
        <p:spPr>
          <a:xfrm>
            <a:off x="3080427" y="3840556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000"/>
          </a:p>
        </p:txBody>
      </p:sp>
      <p:sp>
        <p:nvSpPr>
          <p:cNvPr id="58" name="Oval 57"/>
          <p:cNvSpPr/>
          <p:nvPr/>
        </p:nvSpPr>
        <p:spPr>
          <a:xfrm>
            <a:off x="3458993" y="3627477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000"/>
          </a:p>
        </p:txBody>
      </p:sp>
      <p:sp>
        <p:nvSpPr>
          <p:cNvPr id="59" name="Oval 58"/>
          <p:cNvSpPr/>
          <p:nvPr/>
        </p:nvSpPr>
        <p:spPr>
          <a:xfrm>
            <a:off x="3583683" y="3840556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000"/>
          </a:p>
        </p:txBody>
      </p:sp>
      <p:sp>
        <p:nvSpPr>
          <p:cNvPr id="60" name="Oval 59"/>
          <p:cNvSpPr/>
          <p:nvPr/>
        </p:nvSpPr>
        <p:spPr>
          <a:xfrm>
            <a:off x="3339184" y="3840556"/>
            <a:ext cx="90000" cy="9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000"/>
          </a:p>
        </p:txBody>
      </p:sp>
      <p:cxnSp>
        <p:nvCxnSpPr>
          <p:cNvPr id="62" name="Straight Arrow Connector 61"/>
          <p:cNvCxnSpPr>
            <a:stCxn id="53" idx="2"/>
            <a:endCxn id="54" idx="7"/>
          </p:cNvCxnSpPr>
          <p:nvPr/>
        </p:nvCxnSpPr>
        <p:spPr>
          <a:xfrm flipH="1">
            <a:off x="2994835" y="3509151"/>
            <a:ext cx="185265" cy="143658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54" idx="3"/>
            <a:endCxn id="55" idx="7"/>
          </p:cNvCxnSpPr>
          <p:nvPr/>
        </p:nvCxnSpPr>
        <p:spPr>
          <a:xfrm flipH="1">
            <a:off x="2833977" y="3716449"/>
            <a:ext cx="97218" cy="137287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53" idx="6"/>
            <a:endCxn id="58" idx="2"/>
          </p:cNvCxnSpPr>
          <p:nvPr/>
        </p:nvCxnSpPr>
        <p:spPr>
          <a:xfrm>
            <a:off x="3270100" y="3509151"/>
            <a:ext cx="188893" cy="163326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stCxn id="58" idx="5"/>
            <a:endCxn id="59" idx="1"/>
          </p:cNvCxnSpPr>
          <p:nvPr/>
        </p:nvCxnSpPr>
        <p:spPr>
          <a:xfrm>
            <a:off x="3535813" y="3704297"/>
            <a:ext cx="61050" cy="149439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>
            <a:stCxn id="58" idx="3"/>
            <a:endCxn id="60" idx="0"/>
          </p:cNvCxnSpPr>
          <p:nvPr/>
        </p:nvCxnSpPr>
        <p:spPr>
          <a:xfrm flipH="1">
            <a:off x="3384184" y="3704297"/>
            <a:ext cx="87989" cy="136259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stCxn id="54" idx="5"/>
            <a:endCxn id="56" idx="1"/>
          </p:cNvCxnSpPr>
          <p:nvPr/>
        </p:nvCxnSpPr>
        <p:spPr>
          <a:xfrm>
            <a:off x="2994835" y="3716449"/>
            <a:ext cx="98772" cy="137287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 Box 13"/>
          <p:cNvSpPr txBox="1"/>
          <p:nvPr/>
        </p:nvSpPr>
        <p:spPr>
          <a:xfrm>
            <a:off x="3566338" y="3354830"/>
            <a:ext cx="337547" cy="28511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000" smtClean="0">
                <a:ea typeface="Times New Roman"/>
              </a:rPr>
              <a:t>N</a:t>
            </a:r>
            <a:r>
              <a:rPr lang="en-US" sz="1000" baseline="-25000" smtClean="0">
                <a:ea typeface="Times New Roman"/>
              </a:rPr>
              <a:t>2</a:t>
            </a:r>
            <a:endParaRPr lang="en-AU" sz="1000" baseline="-25000">
              <a:effectLst/>
              <a:ea typeface="Times New Roman"/>
            </a:endParaRPr>
          </a:p>
        </p:txBody>
      </p:sp>
      <p:sp>
        <p:nvSpPr>
          <p:cNvPr id="73" name="Text Box 13"/>
          <p:cNvSpPr txBox="1"/>
          <p:nvPr/>
        </p:nvSpPr>
        <p:spPr>
          <a:xfrm>
            <a:off x="5328736" y="3271559"/>
            <a:ext cx="355011" cy="28511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000" smtClean="0">
                <a:ea typeface="Times New Roman"/>
              </a:rPr>
              <a:t>N</a:t>
            </a:r>
            <a:r>
              <a:rPr lang="en-US" sz="1000" baseline="-25000" smtClean="0">
                <a:ea typeface="Times New Roman"/>
              </a:rPr>
              <a:t>3</a:t>
            </a:r>
            <a:endParaRPr lang="en-AU" sz="1000" baseline="-25000">
              <a:effectLst/>
              <a:ea typeface="Times New Roman"/>
            </a:endParaRPr>
          </a:p>
        </p:txBody>
      </p:sp>
      <p:cxnSp>
        <p:nvCxnSpPr>
          <p:cNvPr id="86" name="Straight Arrow Connector 85"/>
          <p:cNvCxnSpPr>
            <a:stCxn id="38" idx="4"/>
            <a:endCxn id="41" idx="7"/>
          </p:cNvCxnSpPr>
          <p:nvPr/>
        </p:nvCxnSpPr>
        <p:spPr>
          <a:xfrm flipH="1">
            <a:off x="4995101" y="3641261"/>
            <a:ext cx="156273" cy="158859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>
            <a:stCxn id="40" idx="1"/>
            <a:endCxn id="41" idx="5"/>
          </p:cNvCxnSpPr>
          <p:nvPr/>
        </p:nvCxnSpPr>
        <p:spPr>
          <a:xfrm flipH="1" flipV="1">
            <a:off x="4995101" y="3863760"/>
            <a:ext cx="201273" cy="150740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>
            <a:stCxn id="11" idx="5"/>
            <a:endCxn id="33" idx="0"/>
          </p:cNvCxnSpPr>
          <p:nvPr/>
        </p:nvCxnSpPr>
        <p:spPr>
          <a:xfrm>
            <a:off x="4570534" y="2902637"/>
            <a:ext cx="197850" cy="485298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>
            <a:stCxn id="6" idx="4"/>
            <a:endCxn id="53" idx="0"/>
          </p:cNvCxnSpPr>
          <p:nvPr/>
        </p:nvCxnSpPr>
        <p:spPr>
          <a:xfrm flipH="1">
            <a:off x="3225100" y="2969764"/>
            <a:ext cx="88951" cy="494387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 Box 13"/>
          <p:cNvSpPr txBox="1"/>
          <p:nvPr/>
        </p:nvSpPr>
        <p:spPr>
          <a:xfrm>
            <a:off x="3952516" y="2257089"/>
            <a:ext cx="268572" cy="207641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000" smtClean="0">
                <a:ea typeface="Times New Roman"/>
              </a:rPr>
              <a:t>r</a:t>
            </a:r>
            <a:r>
              <a:rPr lang="en-US" sz="1000" baseline="-25000" smtClean="0">
                <a:ea typeface="Times New Roman"/>
              </a:rPr>
              <a:t>1</a:t>
            </a:r>
            <a:endParaRPr lang="en-AU" sz="1000" baseline="-25000">
              <a:effectLst/>
              <a:ea typeface="Times New Roman"/>
            </a:endParaRPr>
          </a:p>
        </p:txBody>
      </p:sp>
      <p:sp>
        <p:nvSpPr>
          <p:cNvPr id="108" name="Text Box 13"/>
          <p:cNvSpPr txBox="1"/>
          <p:nvPr/>
        </p:nvSpPr>
        <p:spPr>
          <a:xfrm>
            <a:off x="4392759" y="2852125"/>
            <a:ext cx="268572" cy="207641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000" smtClean="0">
                <a:ea typeface="Times New Roman"/>
              </a:rPr>
              <a:t>p</a:t>
            </a:r>
            <a:r>
              <a:rPr lang="en-US" sz="1000" baseline="-25000" smtClean="0">
                <a:ea typeface="Times New Roman"/>
              </a:rPr>
              <a:t>3</a:t>
            </a:r>
            <a:endParaRPr lang="en-AU" sz="1000" baseline="-25000">
              <a:effectLst/>
              <a:ea typeface="Times New Roman"/>
            </a:endParaRPr>
          </a:p>
        </p:txBody>
      </p:sp>
      <p:sp>
        <p:nvSpPr>
          <p:cNvPr id="109" name="Text Box 13"/>
          <p:cNvSpPr txBox="1"/>
          <p:nvPr/>
        </p:nvSpPr>
        <p:spPr>
          <a:xfrm>
            <a:off x="4754509" y="3256510"/>
            <a:ext cx="268572" cy="207641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000" smtClean="0">
                <a:ea typeface="Times New Roman"/>
              </a:rPr>
              <a:t>r</a:t>
            </a:r>
            <a:r>
              <a:rPr lang="en-US" sz="1000" baseline="-25000" smtClean="0">
                <a:ea typeface="Times New Roman"/>
              </a:rPr>
              <a:t>3</a:t>
            </a:r>
            <a:endParaRPr lang="en-AU" sz="1000" baseline="-25000">
              <a:effectLst/>
              <a:ea typeface="Times New Roman"/>
            </a:endParaRPr>
          </a:p>
        </p:txBody>
      </p:sp>
      <p:sp>
        <p:nvSpPr>
          <p:cNvPr id="110" name="Text Box 13"/>
          <p:cNvSpPr txBox="1"/>
          <p:nvPr/>
        </p:nvSpPr>
        <p:spPr>
          <a:xfrm>
            <a:off x="3211585" y="3360330"/>
            <a:ext cx="268572" cy="207641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000" smtClean="0">
                <a:ea typeface="Times New Roman"/>
              </a:rPr>
              <a:t>r</a:t>
            </a:r>
            <a:r>
              <a:rPr lang="en-US" sz="1000" baseline="-25000" smtClean="0">
                <a:ea typeface="Times New Roman"/>
              </a:rPr>
              <a:t>2</a:t>
            </a:r>
            <a:endParaRPr lang="en-AU" sz="1000" baseline="-25000">
              <a:effectLst/>
              <a:ea typeface="Times New Roman"/>
            </a:endParaRPr>
          </a:p>
        </p:txBody>
      </p:sp>
      <p:sp>
        <p:nvSpPr>
          <p:cNvPr id="111" name="Text Box 13"/>
          <p:cNvSpPr txBox="1"/>
          <p:nvPr/>
        </p:nvSpPr>
        <p:spPr>
          <a:xfrm>
            <a:off x="3314051" y="2884047"/>
            <a:ext cx="268572" cy="207641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000" smtClean="0">
                <a:ea typeface="Times New Roman"/>
              </a:rPr>
              <a:t>p</a:t>
            </a:r>
            <a:r>
              <a:rPr lang="en-US" sz="1000" baseline="-25000" smtClean="0">
                <a:ea typeface="Times New Roman"/>
              </a:rPr>
              <a:t>2</a:t>
            </a:r>
            <a:endParaRPr lang="en-AU" sz="1000" baseline="-25000">
              <a:effectLst/>
              <a:ea typeface="Times New Roman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2864533" y="474356"/>
            <a:ext cx="30384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00" smtClean="0"/>
              <a:t>ceda\libs\cxPersistStore\pics\persistent-object-trees</a:t>
            </a:r>
            <a:endParaRPr lang="en-AU" sz="1000"/>
          </a:p>
        </p:txBody>
      </p:sp>
      <p:sp>
        <p:nvSpPr>
          <p:cNvPr id="117" name="Text Box 44"/>
          <p:cNvSpPr txBox="1">
            <a:spLocks noChangeArrowheads="1"/>
          </p:cNvSpPr>
          <p:nvPr/>
        </p:nvSpPr>
        <p:spPr bwMode="auto">
          <a:xfrm>
            <a:off x="3628880" y="1685926"/>
            <a:ext cx="900047" cy="184089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AU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PSpaceRoots</a:t>
            </a: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0" name="Straight Arrow Connector 99"/>
          <p:cNvCxnSpPr>
            <a:stCxn id="117" idx="2"/>
            <a:endCxn id="4" idx="0"/>
          </p:cNvCxnSpPr>
          <p:nvPr/>
        </p:nvCxnSpPr>
        <p:spPr>
          <a:xfrm>
            <a:off x="4078904" y="1870015"/>
            <a:ext cx="0" cy="342417"/>
          </a:xfrm>
          <a:prstGeom prst="straightConnector1">
            <a:avLst/>
          </a:prstGeom>
          <a:ln w="9525"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8067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8"/>
          <p:cNvSpPr txBox="1"/>
          <p:nvPr/>
        </p:nvSpPr>
        <p:spPr>
          <a:xfrm>
            <a:off x="1962150" y="2210435"/>
            <a:ext cx="873760" cy="28194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000">
                <a:effectLst/>
                <a:ea typeface="Calibri"/>
                <a:cs typeface="Times New Roman"/>
              </a:rPr>
              <a:t>PersistStore</a:t>
            </a:r>
            <a:endParaRPr lang="en-AU" sz="1000">
              <a:effectLst/>
              <a:ea typeface="Calibri"/>
              <a:cs typeface="Times New Roman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5146675" y="4097655"/>
            <a:ext cx="1047750" cy="88265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000">
                <a:effectLst/>
                <a:ea typeface="Calibri"/>
                <a:cs typeface="Times New Roman"/>
              </a:rPr>
              <a:t>PSpace</a:t>
            </a:r>
            <a:endParaRPr lang="en-AU" sz="1000">
              <a:effectLst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000">
                <a:solidFill>
                  <a:srgbClr val="808080"/>
                </a:solidFill>
                <a:effectLst/>
                <a:ea typeface="Calibri"/>
                <a:cs typeface="Times New Roman"/>
              </a:rPr>
              <a:t>OID m_oid</a:t>
            </a:r>
            <a:endParaRPr lang="en-AU" sz="1000">
              <a:effectLst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000">
                <a:solidFill>
                  <a:srgbClr val="808080"/>
                </a:solidFill>
                <a:effectLst/>
                <a:ea typeface="Calibri"/>
                <a:cs typeface="Times New Roman"/>
              </a:rPr>
              <a:t>string m_name</a:t>
            </a:r>
            <a:endParaRPr lang="en-AU" sz="1000">
              <a:effectLst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000">
                <a:solidFill>
                  <a:srgbClr val="808080"/>
                </a:solidFill>
                <a:effectLst/>
                <a:ea typeface="Calibri"/>
                <a:cs typeface="Times New Roman"/>
              </a:rPr>
              <a:t>m_roots</a:t>
            </a:r>
            <a:endParaRPr lang="en-AU" sz="1000">
              <a:effectLst/>
              <a:ea typeface="Calibri"/>
              <a:cs typeface="Times New Roman"/>
            </a:endParaRPr>
          </a:p>
        </p:txBody>
      </p:sp>
      <p:sp>
        <p:nvSpPr>
          <p:cNvPr id="4" name="Text Box 2"/>
          <p:cNvSpPr txBox="1"/>
          <p:nvPr/>
        </p:nvSpPr>
        <p:spPr>
          <a:xfrm>
            <a:off x="4159885" y="5407025"/>
            <a:ext cx="619125" cy="28448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000">
                <a:effectLst/>
                <a:ea typeface="Calibri"/>
              </a:rPr>
              <a:t>CSpace</a:t>
            </a:r>
            <a:endParaRPr lang="en-AU" sz="1000">
              <a:effectLst/>
              <a:ea typeface="Times New Roman"/>
            </a:endParaRPr>
          </a:p>
        </p:txBody>
      </p:sp>
      <p:sp>
        <p:nvSpPr>
          <p:cNvPr id="5" name="Text Box 2"/>
          <p:cNvSpPr txBox="1"/>
          <p:nvPr/>
        </p:nvSpPr>
        <p:spPr>
          <a:xfrm>
            <a:off x="3411220" y="2946400"/>
            <a:ext cx="1031875" cy="508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000">
                <a:effectLst/>
                <a:ea typeface="Calibri"/>
                <a:cs typeface="Times New Roman"/>
              </a:rPr>
              <a:t>PSpaceMap</a:t>
            </a:r>
            <a:endParaRPr lang="en-AU" sz="1000">
              <a:effectLst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000">
                <a:solidFill>
                  <a:srgbClr val="808080"/>
                </a:solidFill>
                <a:effectLst/>
                <a:ea typeface="Calibri"/>
                <a:cs typeface="Times New Roman"/>
              </a:rPr>
              <a:t>string --&gt; Entry</a:t>
            </a:r>
            <a:endParaRPr lang="en-AU" sz="1000">
              <a:effectLst/>
              <a:ea typeface="Calibri"/>
              <a:cs typeface="Times New Roman"/>
            </a:endParaRPr>
          </a:p>
        </p:txBody>
      </p:sp>
      <p:sp>
        <p:nvSpPr>
          <p:cNvPr id="6" name="Text Box 2"/>
          <p:cNvSpPr txBox="1"/>
          <p:nvPr/>
        </p:nvSpPr>
        <p:spPr>
          <a:xfrm>
            <a:off x="3528060" y="1451610"/>
            <a:ext cx="1503680" cy="29146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000">
                <a:effectLst/>
                <a:ea typeface="Calibri"/>
              </a:rPr>
              <a:t>RootPersistStoreObject</a:t>
            </a:r>
            <a:endParaRPr lang="en-AU" sz="1000">
              <a:effectLst/>
              <a:ea typeface="Times New Roman"/>
            </a:endParaRPr>
          </a:p>
        </p:txBody>
      </p:sp>
      <p:sp>
        <p:nvSpPr>
          <p:cNvPr id="7" name="Text Box 2"/>
          <p:cNvSpPr txBox="1"/>
          <p:nvPr/>
        </p:nvSpPr>
        <p:spPr>
          <a:xfrm>
            <a:off x="5615305" y="2019935"/>
            <a:ext cx="946785" cy="29146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000">
                <a:effectLst/>
                <a:ea typeface="Calibri"/>
                <a:cs typeface="Times New Roman"/>
              </a:rPr>
              <a:t>TypeOpsMap</a:t>
            </a:r>
            <a:endParaRPr lang="en-AU" sz="1000">
              <a:effectLst/>
              <a:ea typeface="Times New Roman"/>
            </a:endParaRPr>
          </a:p>
        </p:txBody>
      </p:sp>
      <p:sp>
        <p:nvSpPr>
          <p:cNvPr id="8" name="Text Box 2"/>
          <p:cNvSpPr txBox="1"/>
          <p:nvPr/>
        </p:nvSpPr>
        <p:spPr>
          <a:xfrm>
            <a:off x="5615305" y="1360805"/>
            <a:ext cx="1566545" cy="48196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000">
                <a:effectLst/>
                <a:ea typeface="Calibri"/>
                <a:cs typeface="Times New Roman"/>
              </a:rPr>
              <a:t>CidMap</a:t>
            </a:r>
            <a:endParaRPr lang="en-AU" sz="1000">
              <a:effectLst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000">
                <a:solidFill>
                  <a:srgbClr val="808080"/>
                </a:solidFill>
                <a:effectLst/>
                <a:ea typeface="Calibri"/>
                <a:cs typeface="Times New Roman"/>
              </a:rPr>
              <a:t>CID &lt;--&gt; ReflectedClass*</a:t>
            </a:r>
            <a:endParaRPr lang="en-AU" sz="1000">
              <a:effectLst/>
              <a:ea typeface="Calibri"/>
              <a:cs typeface="Times New Roman"/>
            </a:endParaRPr>
          </a:p>
        </p:txBody>
      </p:sp>
      <p:sp>
        <p:nvSpPr>
          <p:cNvPr id="9" name="Text Box 2"/>
          <p:cNvSpPr txBox="1"/>
          <p:nvPr/>
        </p:nvSpPr>
        <p:spPr>
          <a:xfrm>
            <a:off x="6650355" y="5400675"/>
            <a:ext cx="471805" cy="29019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000">
                <a:effectLst/>
                <a:ea typeface="Calibri"/>
              </a:rPr>
              <a:t>DOS</a:t>
            </a:r>
            <a:endParaRPr lang="en-AU" sz="1000">
              <a:effectLst/>
              <a:ea typeface="Times New Roman"/>
            </a:endParaRPr>
          </a:p>
        </p:txBody>
      </p:sp>
      <p:sp>
        <p:nvSpPr>
          <p:cNvPr id="10" name="Text Box 39"/>
          <p:cNvSpPr txBox="1"/>
          <p:nvPr/>
        </p:nvSpPr>
        <p:spPr>
          <a:xfrm>
            <a:off x="4749165" y="3228340"/>
            <a:ext cx="259080" cy="28511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000">
                <a:effectLst/>
                <a:ea typeface="Calibri"/>
                <a:cs typeface="Times New Roman"/>
              </a:rPr>
              <a:t>*</a:t>
            </a:r>
            <a:endParaRPr lang="en-AU" sz="1000">
              <a:effectLst/>
              <a:ea typeface="Calibri"/>
              <a:cs typeface="Times New Roman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5684520" y="4980305"/>
            <a:ext cx="1905" cy="418465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Box 2"/>
          <p:cNvSpPr txBox="1"/>
          <p:nvPr/>
        </p:nvSpPr>
        <p:spPr>
          <a:xfrm>
            <a:off x="2197100" y="2946400"/>
            <a:ext cx="433070" cy="28130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000">
                <a:effectLst/>
                <a:ea typeface="Calibri"/>
              </a:rPr>
              <a:t>LSS</a:t>
            </a:r>
            <a:endParaRPr lang="en-AU" sz="1000">
              <a:effectLst/>
              <a:ea typeface="Times New Roman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404110" y="2502535"/>
            <a:ext cx="5715" cy="451485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2"/>
          <p:cNvSpPr txBox="1"/>
          <p:nvPr/>
        </p:nvSpPr>
        <p:spPr>
          <a:xfrm>
            <a:off x="5448300" y="5398770"/>
            <a:ext cx="471805" cy="28956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000">
                <a:effectLst/>
                <a:ea typeface="Calibri"/>
              </a:rPr>
              <a:t>ROT</a:t>
            </a:r>
            <a:endParaRPr lang="en-AU" sz="1000">
              <a:effectLst/>
              <a:ea typeface="Times New Roman"/>
            </a:endParaRPr>
          </a:p>
        </p:txBody>
      </p:sp>
      <p:sp>
        <p:nvSpPr>
          <p:cNvPr id="15" name="Text Box 13"/>
          <p:cNvSpPr txBox="1"/>
          <p:nvPr/>
        </p:nvSpPr>
        <p:spPr>
          <a:xfrm>
            <a:off x="3477260" y="1166495"/>
            <a:ext cx="1669415" cy="28511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000">
                <a:effectLst/>
                <a:ea typeface="Calibri"/>
              </a:rPr>
              <a:t>oid = 00000001.00000000</a:t>
            </a:r>
            <a:endParaRPr lang="en-AU" sz="1000">
              <a:effectLst/>
              <a:ea typeface="Times New Roman"/>
            </a:endParaRPr>
          </a:p>
        </p:txBody>
      </p:sp>
      <p:sp>
        <p:nvSpPr>
          <p:cNvPr id="16" name="Text Box 2"/>
          <p:cNvSpPr txBox="1"/>
          <p:nvPr/>
        </p:nvSpPr>
        <p:spPr>
          <a:xfrm>
            <a:off x="5029200" y="2767330"/>
            <a:ext cx="1282065" cy="8636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000">
                <a:effectLst/>
                <a:ea typeface="Calibri"/>
                <a:cs typeface="Times New Roman"/>
              </a:rPr>
              <a:t>PSpaceMap::Entry</a:t>
            </a:r>
            <a:endParaRPr lang="en-AU" sz="1000">
              <a:effectLst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000">
                <a:solidFill>
                  <a:srgbClr val="808080"/>
                </a:solidFill>
                <a:effectLst/>
                <a:ea typeface="Calibri"/>
                <a:cs typeface="Times New Roman"/>
              </a:rPr>
              <a:t>OID m_oid       </a:t>
            </a:r>
            <a:endParaRPr lang="en-AU" sz="1000">
              <a:effectLst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000">
                <a:solidFill>
                  <a:srgbClr val="808080"/>
                </a:solidFill>
                <a:effectLst/>
                <a:ea typeface="Calibri"/>
                <a:cs typeface="Times New Roman"/>
              </a:rPr>
              <a:t>bool m_committed</a:t>
            </a:r>
            <a:endParaRPr lang="en-AU" sz="1000">
              <a:effectLst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000">
                <a:solidFill>
                  <a:srgbClr val="808080"/>
                </a:solidFill>
                <a:effectLst/>
                <a:ea typeface="Calibri"/>
                <a:cs typeface="Times New Roman"/>
              </a:rPr>
              <a:t>PSpace* m_pspace</a:t>
            </a:r>
            <a:endParaRPr lang="en-AU" sz="1000">
              <a:effectLst/>
              <a:ea typeface="Calibri"/>
              <a:cs typeface="Times New Roman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4469765" y="4980305"/>
            <a:ext cx="722630" cy="426085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195060" y="4942205"/>
            <a:ext cx="691515" cy="45847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5670550" y="3631565"/>
            <a:ext cx="0" cy="46609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4443730" y="3199130"/>
            <a:ext cx="584835" cy="635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2836545" y="2502535"/>
            <a:ext cx="691515" cy="451485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2719705" y="1597660"/>
            <a:ext cx="808355" cy="61214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5032375" y="1597660"/>
            <a:ext cx="582295" cy="381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4779645" y="1743710"/>
            <a:ext cx="835660" cy="42164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Box 13"/>
          <p:cNvSpPr txBox="1"/>
          <p:nvPr/>
        </p:nvSpPr>
        <p:spPr>
          <a:xfrm>
            <a:off x="3161665" y="3474720"/>
            <a:ext cx="1669415" cy="28511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000">
                <a:effectLst/>
                <a:ea typeface="Calibri"/>
              </a:rPr>
              <a:t>oid = 00000001.00000001</a:t>
            </a:r>
            <a:endParaRPr lang="en-AU" sz="1000">
              <a:effectLst/>
              <a:ea typeface="Times New Roman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899092" y="128019"/>
            <a:ext cx="376110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000" smtClean="0"/>
              <a:t>ceda-implementation\ceda-core-libs\cxPersistStore\pics\persiststore</a:t>
            </a:r>
            <a:endParaRPr lang="en-AU" sz="1000"/>
          </a:p>
        </p:txBody>
      </p:sp>
    </p:spTree>
    <p:extLst>
      <p:ext uri="{BB962C8B-B14F-4D97-AF65-F5344CB8AC3E}">
        <p14:creationId xmlns:p14="http://schemas.microsoft.com/office/powerpoint/2010/main" val="3060906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/>
          <p:nvPr/>
        </p:nvSpPr>
        <p:spPr>
          <a:xfrm>
            <a:off x="3186112" y="1532890"/>
            <a:ext cx="1879599" cy="146494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000" smtClean="0">
                <a:effectLst/>
                <a:ea typeface="Calibri"/>
                <a:cs typeface="Times New Roman"/>
              </a:rPr>
              <a:t>PSpace</a:t>
            </a:r>
            <a:endParaRPr lang="en-AU" sz="1000" smtClean="0">
              <a:effectLst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AU" sz="800" smtClean="0">
                <a:solidFill>
                  <a:srgbClr val="808080"/>
                </a:solidFill>
                <a:ea typeface="Calibri"/>
                <a:cs typeface="Times New Roman"/>
              </a:rPr>
              <a:t>xstring </a:t>
            </a:r>
            <a:r>
              <a:rPr lang="en-US" sz="800">
                <a:solidFill>
                  <a:srgbClr val="808080"/>
                </a:solidFill>
                <a:ea typeface="Calibri"/>
                <a:cs typeface="Times New Roman"/>
              </a:rPr>
              <a:t>m_name</a:t>
            </a:r>
          </a:p>
          <a:p>
            <a:pPr>
              <a:spcAft>
                <a:spcPts val="0"/>
              </a:spcAft>
            </a:pPr>
            <a:r>
              <a:rPr lang="en-AU" sz="800">
                <a:solidFill>
                  <a:srgbClr val="808080"/>
                </a:solidFill>
                <a:ea typeface="Calibri"/>
                <a:cs typeface="Times New Roman"/>
              </a:rPr>
              <a:t>bool </a:t>
            </a:r>
            <a:r>
              <a:rPr lang="en-AU" sz="800">
                <a:solidFill>
                  <a:srgbClr val="808080"/>
                </a:solidFill>
                <a:ea typeface="Calibri"/>
                <a:cs typeface="Times New Roman"/>
              </a:rPr>
              <a:t>m_useIncrementalOidAllocations</a:t>
            </a:r>
          </a:p>
          <a:p>
            <a:pPr>
              <a:spcAft>
                <a:spcPts val="0"/>
              </a:spcAft>
            </a:pPr>
            <a:r>
              <a:rPr lang="en-AU" sz="800">
                <a:solidFill>
                  <a:srgbClr val="808080"/>
                </a:solidFill>
                <a:ea typeface="Calibri"/>
                <a:cs typeface="Times New Roman"/>
              </a:rPr>
              <a:t>bool createdNew</a:t>
            </a:r>
            <a:r>
              <a:rPr lang="en-AU" sz="800">
                <a:solidFill>
                  <a:srgbClr val="808080"/>
                </a:solidFill>
                <a:ea typeface="Calibri"/>
                <a:cs typeface="Times New Roman"/>
              </a:rPr>
              <a:t>_</a:t>
            </a:r>
          </a:p>
          <a:p>
            <a:pPr>
              <a:spcAft>
                <a:spcPts val="0"/>
              </a:spcAft>
            </a:pPr>
            <a:r>
              <a:rPr lang="en-AU" sz="800">
                <a:solidFill>
                  <a:srgbClr val="808080"/>
                </a:solidFill>
                <a:ea typeface="Calibri"/>
                <a:cs typeface="Times New Roman"/>
              </a:rPr>
              <a:t>OidHigh </a:t>
            </a:r>
            <a:r>
              <a:rPr lang="en-AU" sz="800">
                <a:solidFill>
                  <a:srgbClr val="808080"/>
                </a:solidFill>
                <a:ea typeface="Calibri"/>
                <a:cs typeface="Times New Roman"/>
              </a:rPr>
              <a:t>m_oidHighForOidAllocations</a:t>
            </a:r>
          </a:p>
          <a:p>
            <a:pPr>
              <a:spcAft>
                <a:spcPts val="0"/>
              </a:spcAft>
            </a:pPr>
            <a:r>
              <a:rPr lang="en-AU" sz="800">
                <a:solidFill>
                  <a:srgbClr val="808080"/>
                </a:solidFill>
                <a:ea typeface="Calibri"/>
                <a:cs typeface="Times New Roman"/>
              </a:rPr>
              <a:t>SeidLow </a:t>
            </a:r>
            <a:r>
              <a:rPr lang="en-AU" sz="800" smtClean="0">
                <a:solidFill>
                  <a:srgbClr val="808080"/>
                </a:solidFill>
                <a:ea typeface="Calibri"/>
                <a:cs typeface="Times New Roman"/>
              </a:rPr>
              <a:t>m_affiliateOidLow</a:t>
            </a:r>
          </a:p>
          <a:p>
            <a:pPr>
              <a:spcAft>
                <a:spcPts val="0"/>
              </a:spcAft>
            </a:pPr>
            <a:r>
              <a:rPr lang="en-AU" sz="800">
                <a:solidFill>
                  <a:srgbClr val="808080"/>
                </a:solidFill>
                <a:ea typeface="Calibri"/>
                <a:cs typeface="Times New Roman"/>
              </a:rPr>
              <a:t>bool </a:t>
            </a:r>
            <a:r>
              <a:rPr lang="en-AU" sz="800">
                <a:solidFill>
                  <a:srgbClr val="808080"/>
                </a:solidFill>
                <a:ea typeface="Calibri"/>
                <a:cs typeface="Times New Roman"/>
              </a:rPr>
              <a:t>m_ensureCommitted</a:t>
            </a:r>
          </a:p>
          <a:p>
            <a:pPr>
              <a:spcAft>
                <a:spcPts val="0"/>
              </a:spcAft>
            </a:pPr>
            <a:r>
              <a:rPr lang="en-AU" sz="800">
                <a:solidFill>
                  <a:srgbClr val="808080"/>
                </a:solidFill>
                <a:ea typeface="Calibri"/>
                <a:cs typeface="Times New Roman"/>
              </a:rPr>
              <a:t>PSpace* </a:t>
            </a:r>
            <a:r>
              <a:rPr lang="en-AU" sz="800">
                <a:solidFill>
                  <a:srgbClr val="808080"/>
                </a:solidFill>
                <a:ea typeface="Calibri"/>
                <a:cs typeface="Times New Roman"/>
              </a:rPr>
              <a:t>m_nextInTxnGrp</a:t>
            </a:r>
          </a:p>
          <a:p>
            <a:pPr>
              <a:spcAft>
                <a:spcPts val="0"/>
              </a:spcAft>
            </a:pPr>
            <a:r>
              <a:rPr lang="en-AU" sz="800">
                <a:solidFill>
                  <a:srgbClr val="808080"/>
                </a:solidFill>
                <a:ea typeface="Calibri"/>
                <a:cs typeface="Times New Roman"/>
              </a:rPr>
              <a:t>bool m_inGrp</a:t>
            </a:r>
          </a:p>
          <a:p>
            <a:pPr>
              <a:spcAft>
                <a:spcPts val="0"/>
              </a:spcAft>
            </a:pPr>
            <a:endParaRPr lang="en-AU" sz="800">
              <a:solidFill>
                <a:srgbClr val="808080"/>
              </a:solidFill>
              <a:ea typeface="Calibri"/>
              <a:cs typeface="Times New Roman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1909047" y="1536384"/>
            <a:ext cx="619125" cy="22701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000">
                <a:effectLst/>
                <a:ea typeface="Calibri"/>
              </a:rPr>
              <a:t>CSpace</a:t>
            </a:r>
            <a:endParaRPr lang="en-AU" sz="1000">
              <a:effectLst/>
              <a:ea typeface="Times New Roman"/>
            </a:endParaRPr>
          </a:p>
        </p:txBody>
      </p:sp>
      <p:sp>
        <p:nvSpPr>
          <p:cNvPr id="4" name="Text Box 2"/>
          <p:cNvSpPr txBox="1"/>
          <p:nvPr/>
        </p:nvSpPr>
        <p:spPr>
          <a:xfrm>
            <a:off x="1887298" y="2359178"/>
            <a:ext cx="640874" cy="23336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AU" sz="1000"/>
              <a:t>PSpaceDos</a:t>
            </a:r>
            <a:endParaRPr lang="en-AU" sz="1000">
              <a:effectLst/>
              <a:ea typeface="Times New Roman"/>
            </a:endParaRPr>
          </a:p>
        </p:txBody>
      </p:sp>
      <p:cxnSp>
        <p:nvCxnSpPr>
          <p:cNvPr id="5" name="Straight Arrow Connector 4"/>
          <p:cNvCxnSpPr>
            <a:endCxn id="6" idx="3"/>
          </p:cNvCxnSpPr>
          <p:nvPr/>
        </p:nvCxnSpPr>
        <p:spPr>
          <a:xfrm flipH="1">
            <a:off x="2528172" y="2058662"/>
            <a:ext cx="657940" cy="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2"/>
          <p:cNvSpPr txBox="1"/>
          <p:nvPr/>
        </p:nvSpPr>
        <p:spPr>
          <a:xfrm>
            <a:off x="2056367" y="1941028"/>
            <a:ext cx="471805" cy="23526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000">
                <a:effectLst/>
                <a:ea typeface="Calibri"/>
              </a:rPr>
              <a:t>ROT</a:t>
            </a:r>
            <a:endParaRPr lang="en-AU" sz="1000">
              <a:effectLst/>
              <a:ea typeface="Times New Roman"/>
            </a:endParaRPr>
          </a:p>
        </p:txBody>
      </p:sp>
      <p:cxnSp>
        <p:nvCxnSpPr>
          <p:cNvPr id="7" name="Straight Arrow Connector 6"/>
          <p:cNvCxnSpPr>
            <a:endCxn id="3" idx="3"/>
          </p:cNvCxnSpPr>
          <p:nvPr/>
        </p:nvCxnSpPr>
        <p:spPr>
          <a:xfrm flipH="1">
            <a:off x="2528172" y="1649891"/>
            <a:ext cx="661985" cy="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endCxn id="4" idx="3"/>
          </p:cNvCxnSpPr>
          <p:nvPr/>
        </p:nvCxnSpPr>
        <p:spPr>
          <a:xfrm flipH="1">
            <a:off x="2528172" y="2475859"/>
            <a:ext cx="661985" cy="1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82891" y="85156"/>
            <a:ext cx="425894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000" smtClean="0"/>
              <a:t>ceda-implementation\ceda-core-libs\cxPersistStore\pics\pspace-components</a:t>
            </a:r>
            <a:endParaRPr lang="en-AU" sz="1000"/>
          </a:p>
        </p:txBody>
      </p:sp>
      <p:sp>
        <p:nvSpPr>
          <p:cNvPr id="10" name="Text Box 2"/>
          <p:cNvSpPr txBox="1"/>
          <p:nvPr/>
        </p:nvSpPr>
        <p:spPr>
          <a:xfrm>
            <a:off x="1526778" y="2759709"/>
            <a:ext cx="1012508" cy="23812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AU" sz="1000"/>
              <a:t>PersistStoreTxn</a:t>
            </a:r>
            <a:endParaRPr lang="en-AU" sz="1000">
              <a:effectLst/>
              <a:ea typeface="Times New Roman"/>
            </a:endParaRPr>
          </a:p>
        </p:txBody>
      </p:sp>
      <p:sp>
        <p:nvSpPr>
          <p:cNvPr id="11" name="Text Box 2"/>
          <p:cNvSpPr txBox="1"/>
          <p:nvPr/>
        </p:nvSpPr>
        <p:spPr>
          <a:xfrm>
            <a:off x="4125911" y="733426"/>
            <a:ext cx="1012508" cy="23336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AU" sz="1000" smtClean="0"/>
              <a:t>PersistStore</a:t>
            </a:r>
            <a:endParaRPr lang="en-AU" sz="1000">
              <a:effectLst/>
              <a:ea typeface="Times New Roman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4605018" y="970282"/>
            <a:ext cx="0" cy="566102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13"/>
          <p:cNvSpPr txBox="1"/>
          <p:nvPr/>
        </p:nvSpPr>
        <p:spPr>
          <a:xfrm>
            <a:off x="4557388" y="1045171"/>
            <a:ext cx="447040" cy="21399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000" smtClean="0">
                <a:effectLst/>
                <a:ea typeface="Calibri"/>
              </a:rPr>
              <a:t>m_ps</a:t>
            </a:r>
            <a:endParaRPr lang="en-AU" sz="1000">
              <a:effectLst/>
              <a:ea typeface="Times New Roman"/>
            </a:endParaRPr>
          </a:p>
        </p:txBody>
      </p:sp>
      <p:cxnSp>
        <p:nvCxnSpPr>
          <p:cNvPr id="16" name="Straight Arrow Connector 15"/>
          <p:cNvCxnSpPr>
            <a:endCxn id="10" idx="3"/>
          </p:cNvCxnSpPr>
          <p:nvPr/>
        </p:nvCxnSpPr>
        <p:spPr>
          <a:xfrm flipH="1">
            <a:off x="2539286" y="2878772"/>
            <a:ext cx="646826" cy="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13"/>
          <p:cNvSpPr txBox="1"/>
          <p:nvPr/>
        </p:nvSpPr>
        <p:spPr>
          <a:xfrm>
            <a:off x="2772883" y="2676844"/>
            <a:ext cx="447040" cy="21399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AU" sz="1000"/>
              <a:t>txn_</a:t>
            </a:r>
            <a:endParaRPr lang="en-AU" sz="1000">
              <a:effectLst/>
              <a:ea typeface="Times New Roman"/>
            </a:endParaRPr>
          </a:p>
        </p:txBody>
      </p:sp>
      <p:sp>
        <p:nvSpPr>
          <p:cNvPr id="18" name="Text Box 2"/>
          <p:cNvSpPr txBox="1"/>
          <p:nvPr/>
        </p:nvSpPr>
        <p:spPr>
          <a:xfrm>
            <a:off x="5708651" y="1554000"/>
            <a:ext cx="1579246" cy="23812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AU" sz="1000"/>
              <a:t>IAsyncBindRequestHandler</a:t>
            </a:r>
            <a:endParaRPr lang="en-AU" sz="1000">
              <a:effectLst/>
              <a:ea typeface="Times New Roman"/>
            </a:endParaRPr>
          </a:p>
        </p:txBody>
      </p:sp>
      <p:cxnSp>
        <p:nvCxnSpPr>
          <p:cNvPr id="19" name="Straight Arrow Connector 18"/>
          <p:cNvCxnSpPr>
            <a:endCxn id="18" idx="1"/>
          </p:cNvCxnSpPr>
          <p:nvPr/>
        </p:nvCxnSpPr>
        <p:spPr>
          <a:xfrm>
            <a:off x="5065711" y="1673062"/>
            <a:ext cx="642940" cy="1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Box 2"/>
          <p:cNvSpPr txBox="1"/>
          <p:nvPr/>
        </p:nvSpPr>
        <p:spPr>
          <a:xfrm>
            <a:off x="5716269" y="1962938"/>
            <a:ext cx="875030" cy="22479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AU" sz="1000"/>
              <a:t>PSpaceRoots</a:t>
            </a:r>
            <a:endParaRPr lang="en-AU" sz="1000">
              <a:effectLst/>
              <a:ea typeface="Times New Roman"/>
            </a:endParaRPr>
          </a:p>
        </p:txBody>
      </p:sp>
      <p:sp>
        <p:nvSpPr>
          <p:cNvPr id="21" name="Text Box 2"/>
          <p:cNvSpPr txBox="1"/>
          <p:nvPr/>
        </p:nvSpPr>
        <p:spPr>
          <a:xfrm>
            <a:off x="5716269" y="2390295"/>
            <a:ext cx="936943" cy="24066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AU" sz="1000" smtClean="0"/>
              <a:t>DeletionQueue</a:t>
            </a:r>
            <a:endParaRPr lang="en-AU" sz="1000">
              <a:effectLst/>
              <a:ea typeface="Times New Roman"/>
            </a:endParaRPr>
          </a:p>
        </p:txBody>
      </p:sp>
      <p:sp>
        <p:nvSpPr>
          <p:cNvPr id="23" name="Text Box 2"/>
          <p:cNvSpPr txBox="1"/>
          <p:nvPr/>
        </p:nvSpPr>
        <p:spPr>
          <a:xfrm>
            <a:off x="3305174" y="742951"/>
            <a:ext cx="606425" cy="223838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AU" sz="1000" smtClean="0"/>
              <a:t>IObject</a:t>
            </a:r>
            <a:endParaRPr lang="en-AU" sz="1000">
              <a:effectLst/>
              <a:ea typeface="Times New Roman"/>
            </a:endParaRPr>
          </a:p>
        </p:txBody>
      </p:sp>
      <p:cxnSp>
        <p:nvCxnSpPr>
          <p:cNvPr id="25" name="Straight Arrow Connector 24"/>
          <p:cNvCxnSpPr>
            <a:endCxn id="23" idx="2"/>
          </p:cNvCxnSpPr>
          <p:nvPr/>
        </p:nvCxnSpPr>
        <p:spPr>
          <a:xfrm flipV="1">
            <a:off x="3608387" y="966789"/>
            <a:ext cx="0" cy="566101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Box 13"/>
          <p:cNvSpPr txBox="1"/>
          <p:nvPr/>
        </p:nvSpPr>
        <p:spPr>
          <a:xfrm>
            <a:off x="2889158" y="1077475"/>
            <a:ext cx="748666" cy="17216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AU" sz="1000" smtClean="0"/>
              <a:t>implements</a:t>
            </a:r>
            <a:endParaRPr lang="en-AU" sz="1000">
              <a:effectLst/>
              <a:ea typeface="Times New Roman"/>
            </a:endParaRPr>
          </a:p>
        </p:txBody>
      </p:sp>
      <p:sp>
        <p:nvSpPr>
          <p:cNvPr id="38" name="Text Box 13"/>
          <p:cNvSpPr txBox="1"/>
          <p:nvPr/>
        </p:nvSpPr>
        <p:spPr>
          <a:xfrm>
            <a:off x="5062210" y="1355731"/>
            <a:ext cx="1505273" cy="21399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AU" sz="1000">
                <a:ea typeface="Calibri"/>
              </a:rPr>
              <a:t>asyncBindRequestHandler_</a:t>
            </a:r>
          </a:p>
        </p:txBody>
      </p:sp>
      <p:cxnSp>
        <p:nvCxnSpPr>
          <p:cNvPr id="40" name="Straight Arrow Connector 39"/>
          <p:cNvCxnSpPr>
            <a:endCxn id="20" idx="1"/>
          </p:cNvCxnSpPr>
          <p:nvPr/>
        </p:nvCxnSpPr>
        <p:spPr>
          <a:xfrm>
            <a:off x="5065711" y="2075333"/>
            <a:ext cx="650558" cy="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Box 13"/>
          <p:cNvSpPr txBox="1"/>
          <p:nvPr/>
        </p:nvSpPr>
        <p:spPr>
          <a:xfrm>
            <a:off x="5086026" y="1874993"/>
            <a:ext cx="528161" cy="21399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000" smtClean="0">
                <a:effectLst/>
                <a:ea typeface="Calibri"/>
              </a:rPr>
              <a:t>m_roots</a:t>
            </a:r>
            <a:endParaRPr lang="en-AU" sz="1000">
              <a:effectLst/>
              <a:ea typeface="Times New Roman"/>
            </a:endParaRPr>
          </a:p>
        </p:txBody>
      </p:sp>
      <p:cxnSp>
        <p:nvCxnSpPr>
          <p:cNvPr id="52" name="Straight Arrow Connector 51"/>
          <p:cNvCxnSpPr>
            <a:endCxn id="21" idx="1"/>
          </p:cNvCxnSpPr>
          <p:nvPr/>
        </p:nvCxnSpPr>
        <p:spPr>
          <a:xfrm>
            <a:off x="5061584" y="2510628"/>
            <a:ext cx="654685" cy="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Box 13"/>
          <p:cNvSpPr txBox="1"/>
          <p:nvPr/>
        </p:nvSpPr>
        <p:spPr>
          <a:xfrm>
            <a:off x="5037600" y="2309495"/>
            <a:ext cx="528161" cy="21399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000" smtClean="0">
                <a:effectLst/>
                <a:ea typeface="Calibri"/>
              </a:rPr>
              <a:t>m_dq</a:t>
            </a:r>
            <a:endParaRPr lang="en-AU" sz="1000">
              <a:effectLst/>
              <a:ea typeface="Times New Roman"/>
            </a:endParaRPr>
          </a:p>
        </p:txBody>
      </p:sp>
      <p:sp>
        <p:nvSpPr>
          <p:cNvPr id="62" name="Text Box 13"/>
          <p:cNvSpPr txBox="1"/>
          <p:nvPr/>
        </p:nvSpPr>
        <p:spPr>
          <a:xfrm>
            <a:off x="2702158" y="2281232"/>
            <a:ext cx="447040" cy="21399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AU" sz="1000"/>
              <a:t>m_dos</a:t>
            </a:r>
            <a:endParaRPr lang="en-AU" sz="1000">
              <a:effectLst/>
              <a:ea typeface="Times New Roman"/>
            </a:endParaRPr>
          </a:p>
        </p:txBody>
      </p:sp>
      <p:sp>
        <p:nvSpPr>
          <p:cNvPr id="63" name="Text Box 13"/>
          <p:cNvSpPr txBox="1"/>
          <p:nvPr/>
        </p:nvSpPr>
        <p:spPr>
          <a:xfrm>
            <a:off x="2600327" y="1460811"/>
            <a:ext cx="586255" cy="21399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AU" sz="1000"/>
              <a:t>m_cspace</a:t>
            </a:r>
            <a:endParaRPr lang="en-AU" sz="1000">
              <a:effectLst/>
              <a:ea typeface="Times New Roman"/>
            </a:endParaRPr>
          </a:p>
        </p:txBody>
      </p:sp>
      <p:sp>
        <p:nvSpPr>
          <p:cNvPr id="64" name="Text Box 13"/>
          <p:cNvSpPr txBox="1"/>
          <p:nvPr/>
        </p:nvSpPr>
        <p:spPr>
          <a:xfrm>
            <a:off x="2754551" y="1852287"/>
            <a:ext cx="447040" cy="21399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AU" sz="1000" smtClean="0"/>
              <a:t>rot_</a:t>
            </a:r>
            <a:endParaRPr lang="en-AU" sz="1000">
              <a:effectLst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432029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2619</TotalTime>
  <Words>126</Words>
  <Application>Microsoft Office PowerPoint</Application>
  <PresentationFormat>On-screen Show (4:3)</PresentationFormat>
  <Paragraphs>93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</dc:creator>
  <cp:lastModifiedBy>David</cp:lastModifiedBy>
  <cp:revision>103</cp:revision>
  <dcterms:created xsi:type="dcterms:W3CDTF">2019-06-12T10:39:30Z</dcterms:created>
  <dcterms:modified xsi:type="dcterms:W3CDTF">2021-06-14T09:23:35Z</dcterms:modified>
</cp:coreProperties>
</file>